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7" r:id="rId20"/>
    <p:sldId id="274" r:id="rId21"/>
    <p:sldId id="275" r:id="rId22"/>
    <p:sldId id="276" r:id="rId23"/>
  </p:sldIdLst>
  <p:sldSz cx="18288000" cy="10287000"/>
  <p:notesSz cx="6858000" cy="9144000"/>
  <p:embeddedFontLst>
    <p:embeddedFont>
      <p:font typeface="Calibri" panose="020F0502020204030204" pitchFamily="34" charset="0"/>
      <p:regular r:id="rId24"/>
      <p:bold r:id="rId25"/>
      <p:italic r:id="rId26"/>
      <p:boldItalic r:id="rId27"/>
    </p:embeddedFont>
    <p:embeddedFont>
      <p:font typeface="Calibri (MS) Bold Italics" panose="020B0604020202020204" charset="0"/>
      <p:regular r:id="rId28"/>
    </p:embeddedFont>
    <p:embeddedFont>
      <p:font typeface="Canva Sans" panose="020B0604020202020204" charset="0"/>
      <p:regular r:id="rId29"/>
    </p:embeddedFont>
    <p:embeddedFont>
      <p:font typeface="Canva Sans Bold" panose="020B0604020202020204" charset="0"/>
      <p:regular r:id="rId30"/>
    </p:embeddedFont>
    <p:embeddedFont>
      <p:font typeface="Canva Sans Bold Italics" panose="020B0604020202020204" charset="0"/>
      <p:regular r:id="rId31"/>
    </p:embeddedFont>
    <p:embeddedFont>
      <p:font typeface="Canva Sans Italics" panose="020B0604020202020204" charset="0"/>
      <p:regular r:id="rId32"/>
    </p:embeddedFont>
    <p:embeddedFont>
      <p:font typeface="DM Sans Bold Italics" panose="020B0604020202020204" charset="0"/>
      <p:regular r:id="rId33"/>
    </p:embeddedFont>
    <p:embeddedFont>
      <p:font typeface="Norwester" panose="020B0604020202020204" charset="0"/>
      <p:regular r:id="rId34"/>
    </p:embeddedFont>
    <p:embeddedFont>
      <p:font typeface="Oswald Bold" panose="020B0604020202020204" charset="0"/>
      <p:regular r:id="rId3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44" d="100"/>
          <a:sy n="44" d="100"/>
        </p:scale>
        <p:origin x="876" y="4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1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font" Target="fonts/font10.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5.fntdata"/><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font" Target="fonts/font12.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10/4/2023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10/4/2023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10/4/2023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10/4/2023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svg"/><Relationship Id="rId4" Type="http://schemas.openxmlformats.org/officeDocument/2006/relationships/image" Target="../media/image3.png"/><Relationship Id="rId9" Type="http://schemas.openxmlformats.org/officeDocument/2006/relationships/image" Target="../media/image8.pn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47.png"/><Relationship Id="rId2" Type="http://schemas.openxmlformats.org/officeDocument/2006/relationships/image" Target="../media/image18.jpeg"/><Relationship Id="rId1" Type="http://schemas.openxmlformats.org/officeDocument/2006/relationships/slideLayout" Target="../slideLayouts/slideLayout7.xml"/><Relationship Id="rId6" Type="http://schemas.openxmlformats.org/officeDocument/2006/relationships/image" Target="../media/image46.png"/><Relationship Id="rId5" Type="http://schemas.openxmlformats.org/officeDocument/2006/relationships/image" Target="../media/image13.sv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8.jpeg"/><Relationship Id="rId1" Type="http://schemas.openxmlformats.org/officeDocument/2006/relationships/slideLayout" Target="../slideLayouts/slideLayout7.xml"/><Relationship Id="rId6" Type="http://schemas.openxmlformats.org/officeDocument/2006/relationships/image" Target="../media/image48.png"/><Relationship Id="rId5" Type="http://schemas.openxmlformats.org/officeDocument/2006/relationships/image" Target="../media/image13.sv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8.jpeg"/><Relationship Id="rId1" Type="http://schemas.openxmlformats.org/officeDocument/2006/relationships/slideLayout" Target="../slideLayouts/slideLayout7.xml"/><Relationship Id="rId6" Type="http://schemas.openxmlformats.org/officeDocument/2006/relationships/image" Target="../media/image49.png"/><Relationship Id="rId5" Type="http://schemas.openxmlformats.org/officeDocument/2006/relationships/image" Target="../media/image13.sv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51.png"/><Relationship Id="rId2" Type="http://schemas.openxmlformats.org/officeDocument/2006/relationships/image" Target="../media/image18.jpeg"/><Relationship Id="rId1" Type="http://schemas.openxmlformats.org/officeDocument/2006/relationships/slideLayout" Target="../slideLayouts/slideLayout7.xml"/><Relationship Id="rId6" Type="http://schemas.openxmlformats.org/officeDocument/2006/relationships/image" Target="../media/image50.png"/><Relationship Id="rId5" Type="http://schemas.openxmlformats.org/officeDocument/2006/relationships/image" Target="../media/image13.svg"/><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53.png"/><Relationship Id="rId2" Type="http://schemas.openxmlformats.org/officeDocument/2006/relationships/image" Target="../media/image18.jpeg"/><Relationship Id="rId1" Type="http://schemas.openxmlformats.org/officeDocument/2006/relationships/slideLayout" Target="../slideLayouts/slideLayout7.xml"/><Relationship Id="rId6" Type="http://schemas.openxmlformats.org/officeDocument/2006/relationships/image" Target="../media/image52.png"/><Relationship Id="rId5" Type="http://schemas.openxmlformats.org/officeDocument/2006/relationships/image" Target="../media/image13.svg"/><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55.png"/><Relationship Id="rId2" Type="http://schemas.openxmlformats.org/officeDocument/2006/relationships/image" Target="../media/image18.jpeg"/><Relationship Id="rId1" Type="http://schemas.openxmlformats.org/officeDocument/2006/relationships/slideLayout" Target="../slideLayouts/slideLayout7.xml"/><Relationship Id="rId6" Type="http://schemas.openxmlformats.org/officeDocument/2006/relationships/image" Target="../media/image54.png"/><Relationship Id="rId5" Type="http://schemas.openxmlformats.org/officeDocument/2006/relationships/image" Target="../media/image13.svg"/><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8.jpeg"/><Relationship Id="rId1" Type="http://schemas.openxmlformats.org/officeDocument/2006/relationships/slideLayout" Target="../slideLayouts/slideLayout7.xml"/><Relationship Id="rId6" Type="http://schemas.openxmlformats.org/officeDocument/2006/relationships/image" Target="../media/image56.png"/><Relationship Id="rId5" Type="http://schemas.openxmlformats.org/officeDocument/2006/relationships/image" Target="../media/image13.svg"/><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8.jpeg"/><Relationship Id="rId1" Type="http://schemas.openxmlformats.org/officeDocument/2006/relationships/slideLayout" Target="../slideLayouts/slideLayout7.xml"/><Relationship Id="rId6" Type="http://schemas.openxmlformats.org/officeDocument/2006/relationships/image" Target="../media/image57.png"/><Relationship Id="rId5" Type="http://schemas.openxmlformats.org/officeDocument/2006/relationships/image" Target="../media/image13.svg"/><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8.jpeg"/><Relationship Id="rId1" Type="http://schemas.openxmlformats.org/officeDocument/2006/relationships/slideLayout" Target="../slideLayouts/slideLayout7.xml"/><Relationship Id="rId6" Type="http://schemas.openxmlformats.org/officeDocument/2006/relationships/image" Target="../media/image58.png"/><Relationship Id="rId5" Type="http://schemas.openxmlformats.org/officeDocument/2006/relationships/image" Target="../media/image13.svg"/><Relationship Id="rId4" Type="http://schemas.openxmlformats.org/officeDocument/2006/relationships/image" Target="../media/image12.png"/></Relationships>
</file>

<file path=ppt/slides/_rels/slide19.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11.png"/><Relationship Id="rId7" Type="http://schemas.openxmlformats.org/officeDocument/2006/relationships/image" Target="../media/image60.png"/><Relationship Id="rId2" Type="http://schemas.openxmlformats.org/officeDocument/2006/relationships/image" Target="../media/image18.jpeg"/><Relationship Id="rId1" Type="http://schemas.openxmlformats.org/officeDocument/2006/relationships/slideLayout" Target="../slideLayouts/slideLayout7.xml"/><Relationship Id="rId6" Type="http://schemas.openxmlformats.org/officeDocument/2006/relationships/image" Target="../media/image59.png"/><Relationship Id="rId5" Type="http://schemas.openxmlformats.org/officeDocument/2006/relationships/image" Target="../media/image13.svg"/><Relationship Id="rId4" Type="http://schemas.openxmlformats.org/officeDocument/2006/relationships/image" Target="../media/image12.png"/><Relationship Id="rId9" Type="http://schemas.openxmlformats.org/officeDocument/2006/relationships/image" Target="../media/image62.png"/></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svg"/><Relationship Id="rId2" Type="http://schemas.openxmlformats.org/officeDocument/2006/relationships/image" Target="../media/image10.jpe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svg"/><Relationship Id="rId4" Type="http://schemas.openxmlformats.org/officeDocument/2006/relationships/image" Target="../media/image12.png"/></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8.jpeg"/><Relationship Id="rId1" Type="http://schemas.openxmlformats.org/officeDocument/2006/relationships/slideLayout" Target="../slideLayouts/slideLayout7.xml"/><Relationship Id="rId5" Type="http://schemas.openxmlformats.org/officeDocument/2006/relationships/image" Target="../media/image13.svg"/><Relationship Id="rId4" Type="http://schemas.openxmlformats.org/officeDocument/2006/relationships/image" Target="../media/image12.png"/></Relationships>
</file>

<file path=ppt/slides/_rels/slide21.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11.png"/><Relationship Id="rId7" Type="http://schemas.openxmlformats.org/officeDocument/2006/relationships/image" Target="../media/image64.svg"/><Relationship Id="rId2" Type="http://schemas.openxmlformats.org/officeDocument/2006/relationships/image" Target="../media/image18.jpeg"/><Relationship Id="rId1" Type="http://schemas.openxmlformats.org/officeDocument/2006/relationships/slideLayout" Target="../slideLayouts/slideLayout7.xml"/><Relationship Id="rId6" Type="http://schemas.openxmlformats.org/officeDocument/2006/relationships/image" Target="../media/image63.png"/><Relationship Id="rId5" Type="http://schemas.openxmlformats.org/officeDocument/2006/relationships/image" Target="../media/image13.svg"/><Relationship Id="rId10" Type="http://schemas.openxmlformats.org/officeDocument/2006/relationships/image" Target="../media/image67.jpeg"/><Relationship Id="rId4" Type="http://schemas.openxmlformats.org/officeDocument/2006/relationships/image" Target="../media/image12.png"/><Relationship Id="rId9" Type="http://schemas.openxmlformats.org/officeDocument/2006/relationships/image" Target="../media/image66.svg"/></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68.jpeg"/><Relationship Id="rId1" Type="http://schemas.openxmlformats.org/officeDocument/2006/relationships/slideLayout" Target="../slideLayouts/slideLayout7.xml"/><Relationship Id="rId6" Type="http://schemas.openxmlformats.org/officeDocument/2006/relationships/image" Target="../media/image69.png"/><Relationship Id="rId5" Type="http://schemas.openxmlformats.org/officeDocument/2006/relationships/image" Target="../media/image13.svg"/><Relationship Id="rId4" Type="http://schemas.openxmlformats.org/officeDocument/2006/relationships/image" Target="../media/image12.png"/></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7.svg"/><Relationship Id="rId2" Type="http://schemas.openxmlformats.org/officeDocument/2006/relationships/image" Target="../media/image10.jpe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3.svg"/><Relationship Id="rId4" Type="http://schemas.openxmlformats.org/officeDocument/2006/relationships/image" Target="../media/image12.png"/></Relationships>
</file>

<file path=ppt/slides/_rels/slide4.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6.svg"/><Relationship Id="rId18" Type="http://schemas.openxmlformats.org/officeDocument/2006/relationships/image" Target="../media/image31.png"/><Relationship Id="rId3" Type="http://schemas.openxmlformats.org/officeDocument/2006/relationships/image" Target="../media/image11.png"/><Relationship Id="rId21" Type="http://schemas.openxmlformats.org/officeDocument/2006/relationships/image" Target="../media/image34.png"/><Relationship Id="rId7" Type="http://schemas.openxmlformats.org/officeDocument/2006/relationships/image" Target="../media/image13.svg"/><Relationship Id="rId12" Type="http://schemas.openxmlformats.org/officeDocument/2006/relationships/image" Target="../media/image25.png"/><Relationship Id="rId17" Type="http://schemas.openxmlformats.org/officeDocument/2006/relationships/image" Target="../media/image30.svg"/><Relationship Id="rId2" Type="http://schemas.openxmlformats.org/officeDocument/2006/relationships/image" Target="../media/image18.jpeg"/><Relationship Id="rId16" Type="http://schemas.openxmlformats.org/officeDocument/2006/relationships/image" Target="../media/image29.png"/><Relationship Id="rId20" Type="http://schemas.openxmlformats.org/officeDocument/2006/relationships/image" Target="../media/image33.svg"/><Relationship Id="rId1" Type="http://schemas.openxmlformats.org/officeDocument/2006/relationships/slideLayout" Target="../slideLayouts/slideLayout7.xml"/><Relationship Id="rId6" Type="http://schemas.openxmlformats.org/officeDocument/2006/relationships/image" Target="../media/image12.png"/><Relationship Id="rId11" Type="http://schemas.openxmlformats.org/officeDocument/2006/relationships/image" Target="../media/image24.svg"/><Relationship Id="rId5" Type="http://schemas.openxmlformats.org/officeDocument/2006/relationships/image" Target="../media/image20.svg"/><Relationship Id="rId15" Type="http://schemas.openxmlformats.org/officeDocument/2006/relationships/image" Target="../media/image28.svg"/><Relationship Id="rId10" Type="http://schemas.openxmlformats.org/officeDocument/2006/relationships/image" Target="../media/image23.png"/><Relationship Id="rId19" Type="http://schemas.openxmlformats.org/officeDocument/2006/relationships/image" Target="../media/image32.png"/><Relationship Id="rId4" Type="http://schemas.openxmlformats.org/officeDocument/2006/relationships/image" Target="../media/image19.png"/><Relationship Id="rId9" Type="http://schemas.openxmlformats.org/officeDocument/2006/relationships/image" Target="../media/image22.svg"/><Relationship Id="rId14" Type="http://schemas.openxmlformats.org/officeDocument/2006/relationships/image" Target="../media/image27.png"/><Relationship Id="rId22" Type="http://schemas.openxmlformats.org/officeDocument/2006/relationships/image" Target="../media/image35.svg"/></Relationships>
</file>

<file path=ppt/slides/_rels/slide5.xml.rels><?xml version="1.0" encoding="UTF-8" standalone="yes"?>
<Relationships xmlns="http://schemas.openxmlformats.org/package/2006/relationships"><Relationship Id="rId8" Type="http://schemas.openxmlformats.org/officeDocument/2006/relationships/image" Target="../media/image38.svg"/><Relationship Id="rId3" Type="http://schemas.openxmlformats.org/officeDocument/2006/relationships/image" Target="../media/image11.png"/><Relationship Id="rId7" Type="http://schemas.openxmlformats.org/officeDocument/2006/relationships/image" Target="../media/image37.png"/><Relationship Id="rId2" Type="http://schemas.openxmlformats.org/officeDocument/2006/relationships/image" Target="../media/image18.jpeg"/><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13.sv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8" Type="http://schemas.openxmlformats.org/officeDocument/2006/relationships/image" Target="../media/image38.svg"/><Relationship Id="rId3" Type="http://schemas.openxmlformats.org/officeDocument/2006/relationships/image" Target="../media/image11.png"/><Relationship Id="rId7" Type="http://schemas.openxmlformats.org/officeDocument/2006/relationships/image" Target="../media/image37.png"/><Relationship Id="rId2" Type="http://schemas.openxmlformats.org/officeDocument/2006/relationships/image" Target="../media/image18.jpeg"/><Relationship Id="rId1" Type="http://schemas.openxmlformats.org/officeDocument/2006/relationships/slideLayout" Target="../slideLayouts/slideLayout7.xml"/><Relationship Id="rId6" Type="http://schemas.openxmlformats.org/officeDocument/2006/relationships/image" Target="../media/image41.png"/><Relationship Id="rId5" Type="http://schemas.openxmlformats.org/officeDocument/2006/relationships/image" Target="../media/image40.svg"/><Relationship Id="rId4" Type="http://schemas.openxmlformats.org/officeDocument/2006/relationships/image" Target="../media/image39.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8.jpeg"/><Relationship Id="rId1" Type="http://schemas.openxmlformats.org/officeDocument/2006/relationships/slideLayout" Target="../slideLayouts/slideLayout7.xml"/><Relationship Id="rId6" Type="http://schemas.openxmlformats.org/officeDocument/2006/relationships/image" Target="../media/image42.png"/><Relationship Id="rId5" Type="http://schemas.openxmlformats.org/officeDocument/2006/relationships/image" Target="../media/image13.sv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8.jpeg"/><Relationship Id="rId1" Type="http://schemas.openxmlformats.org/officeDocument/2006/relationships/slideLayout" Target="../slideLayouts/slideLayout7.xml"/><Relationship Id="rId6" Type="http://schemas.openxmlformats.org/officeDocument/2006/relationships/image" Target="../media/image43.png"/><Relationship Id="rId5" Type="http://schemas.openxmlformats.org/officeDocument/2006/relationships/image" Target="../media/image13.sv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45.png"/><Relationship Id="rId2" Type="http://schemas.openxmlformats.org/officeDocument/2006/relationships/image" Target="../media/image18.jpeg"/><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image" Target="../media/image13.sv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rgbClr val="A6A6A6">
                <a:alpha val="100000"/>
              </a:srgbClr>
            </a:gs>
            <a:gs pos="100000">
              <a:srgbClr val="FFFFFF">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rot="-5482288">
            <a:off x="-866846" y="3540728"/>
            <a:ext cx="16230600" cy="3205543"/>
          </a:xfrm>
          <a:custGeom>
            <a:avLst/>
            <a:gdLst/>
            <a:ahLst/>
            <a:cxnLst/>
            <a:rect l="l" t="t" r="r" b="b"/>
            <a:pathLst>
              <a:path w="16230600" h="3205543">
                <a:moveTo>
                  <a:pt x="0" y="0"/>
                </a:moveTo>
                <a:lnTo>
                  <a:pt x="16230600" y="0"/>
                </a:lnTo>
                <a:lnTo>
                  <a:pt x="16230600" y="3205544"/>
                </a:lnTo>
                <a:lnTo>
                  <a:pt x="0" y="3205544"/>
                </a:lnTo>
                <a:lnTo>
                  <a:pt x="0" y="0"/>
                </a:lnTo>
                <a:close/>
              </a:path>
            </a:pathLst>
          </a:custGeom>
          <a:blipFill>
            <a:blip r:embed="rId2"/>
            <a:stretch>
              <a:fillRect/>
            </a:stretch>
          </a:blipFill>
        </p:spPr>
        <p:txBody>
          <a:bodyPr/>
          <a:lstStyle/>
          <a:p>
            <a:endParaRPr lang="en-US"/>
          </a:p>
        </p:txBody>
      </p:sp>
      <p:sp>
        <p:nvSpPr>
          <p:cNvPr id="3" name="Freeform 3"/>
          <p:cNvSpPr/>
          <p:nvPr/>
        </p:nvSpPr>
        <p:spPr>
          <a:xfrm rot="-690459">
            <a:off x="-203924" y="7638920"/>
            <a:ext cx="1923750" cy="1669815"/>
          </a:xfrm>
          <a:custGeom>
            <a:avLst/>
            <a:gdLst/>
            <a:ahLst/>
            <a:cxnLst/>
            <a:rect l="l" t="t" r="r" b="b"/>
            <a:pathLst>
              <a:path w="1923750" h="1669815">
                <a:moveTo>
                  <a:pt x="0" y="0"/>
                </a:moveTo>
                <a:lnTo>
                  <a:pt x="1923751" y="0"/>
                </a:lnTo>
                <a:lnTo>
                  <a:pt x="1923751" y="1669815"/>
                </a:lnTo>
                <a:lnTo>
                  <a:pt x="0" y="1669815"/>
                </a:lnTo>
                <a:lnTo>
                  <a:pt x="0" y="0"/>
                </a:lnTo>
                <a:close/>
              </a:path>
            </a:pathLst>
          </a:custGeom>
          <a:blipFill>
            <a:blip r:embed="rId3"/>
            <a:stretch>
              <a:fillRect/>
            </a:stretch>
          </a:blipFill>
        </p:spPr>
        <p:txBody>
          <a:bodyPr/>
          <a:lstStyle/>
          <a:p>
            <a:endParaRPr lang="en-US"/>
          </a:p>
        </p:txBody>
      </p:sp>
      <p:grpSp>
        <p:nvGrpSpPr>
          <p:cNvPr id="4" name="Group 4"/>
          <p:cNvGrpSpPr/>
          <p:nvPr/>
        </p:nvGrpSpPr>
        <p:grpSpPr>
          <a:xfrm>
            <a:off x="1552709" y="-138118"/>
            <a:ext cx="6463145" cy="11398827"/>
            <a:chOff x="0" y="0"/>
            <a:chExt cx="1702228" cy="3002160"/>
          </a:xfrm>
        </p:grpSpPr>
        <p:sp>
          <p:nvSpPr>
            <p:cNvPr id="5" name="Freeform 5"/>
            <p:cNvSpPr/>
            <p:nvPr/>
          </p:nvSpPr>
          <p:spPr>
            <a:xfrm>
              <a:off x="0" y="0"/>
              <a:ext cx="1702228" cy="3002160"/>
            </a:xfrm>
            <a:custGeom>
              <a:avLst/>
              <a:gdLst/>
              <a:ahLst/>
              <a:cxnLst/>
              <a:rect l="l" t="t" r="r" b="b"/>
              <a:pathLst>
                <a:path w="1702228" h="3002160">
                  <a:moveTo>
                    <a:pt x="0" y="0"/>
                  </a:moveTo>
                  <a:lnTo>
                    <a:pt x="1702228" y="0"/>
                  </a:lnTo>
                  <a:lnTo>
                    <a:pt x="1702228" y="3002160"/>
                  </a:lnTo>
                  <a:lnTo>
                    <a:pt x="0" y="3002160"/>
                  </a:lnTo>
                  <a:close/>
                </a:path>
              </a:pathLst>
            </a:custGeom>
            <a:solidFill>
              <a:srgbClr val="F2951E"/>
            </a:solidFill>
          </p:spPr>
          <p:txBody>
            <a:bodyPr/>
            <a:lstStyle/>
            <a:p>
              <a:endParaRPr lang="en-US"/>
            </a:p>
          </p:txBody>
        </p:sp>
        <p:sp>
          <p:nvSpPr>
            <p:cNvPr id="6" name="TextBox 6"/>
            <p:cNvSpPr txBox="1"/>
            <p:nvPr/>
          </p:nvSpPr>
          <p:spPr>
            <a:xfrm>
              <a:off x="0" y="-47625"/>
              <a:ext cx="812800" cy="860425"/>
            </a:xfrm>
            <a:prstGeom prst="rect">
              <a:avLst/>
            </a:prstGeom>
          </p:spPr>
          <p:txBody>
            <a:bodyPr lIns="50800" tIns="50800" rIns="50800" bIns="50800" rtlCol="0" anchor="ctr"/>
            <a:lstStyle/>
            <a:p>
              <a:pPr algn="ctr">
                <a:lnSpc>
                  <a:spcPts val="2659"/>
                </a:lnSpc>
              </a:pPr>
              <a:endParaRPr/>
            </a:p>
          </p:txBody>
        </p:sp>
      </p:grpSp>
      <p:grpSp>
        <p:nvGrpSpPr>
          <p:cNvPr id="7" name="Group 7"/>
          <p:cNvGrpSpPr/>
          <p:nvPr/>
        </p:nvGrpSpPr>
        <p:grpSpPr>
          <a:xfrm>
            <a:off x="1449772" y="1430909"/>
            <a:ext cx="8260773" cy="8260773"/>
            <a:chOff x="0" y="0"/>
            <a:chExt cx="11014364" cy="11014364"/>
          </a:xfrm>
        </p:grpSpPr>
        <p:grpSp>
          <p:nvGrpSpPr>
            <p:cNvPr id="8" name="Group 8"/>
            <p:cNvGrpSpPr>
              <a:grpSpLocks noChangeAspect="1"/>
            </p:cNvGrpSpPr>
            <p:nvPr/>
          </p:nvGrpSpPr>
          <p:grpSpPr>
            <a:xfrm>
              <a:off x="0" y="0"/>
              <a:ext cx="11014364" cy="11014364"/>
              <a:chOff x="0" y="0"/>
              <a:chExt cx="2540000" cy="2540000"/>
            </a:xfrm>
          </p:grpSpPr>
          <p:sp>
            <p:nvSpPr>
              <p:cNvPr id="9" name="Freeform 9"/>
              <p:cNvSpPr/>
              <p:nvPr/>
            </p:nvSpPr>
            <p:spPr>
              <a:xfrm>
                <a:off x="-62725" y="-2035"/>
                <a:ext cx="2665449" cy="2544070"/>
              </a:xfrm>
              <a:custGeom>
                <a:avLst/>
                <a:gdLst/>
                <a:ahLst/>
                <a:cxnLst/>
                <a:rect l="l" t="t" r="r" b="b"/>
                <a:pathLst>
                  <a:path w="2665449" h="2544070">
                    <a:moveTo>
                      <a:pt x="1332725" y="2035"/>
                    </a:moveTo>
                    <a:cubicBezTo>
                      <a:pt x="1787805" y="0"/>
                      <a:pt x="2209190" y="241614"/>
                      <a:pt x="2437320" y="635390"/>
                    </a:cubicBezTo>
                    <a:cubicBezTo>
                      <a:pt x="2665450" y="1029165"/>
                      <a:pt x="2665450" y="1514905"/>
                      <a:pt x="2437320" y="1908680"/>
                    </a:cubicBezTo>
                    <a:cubicBezTo>
                      <a:pt x="2209190" y="2302456"/>
                      <a:pt x="1787805" y="2544070"/>
                      <a:pt x="1332725" y="2542035"/>
                    </a:cubicBezTo>
                    <a:cubicBezTo>
                      <a:pt x="877645" y="2544070"/>
                      <a:pt x="456260" y="2302456"/>
                      <a:pt x="228130" y="1908680"/>
                    </a:cubicBezTo>
                    <a:cubicBezTo>
                      <a:pt x="0" y="1514905"/>
                      <a:pt x="0" y="1029165"/>
                      <a:pt x="228130" y="635390"/>
                    </a:cubicBezTo>
                    <a:cubicBezTo>
                      <a:pt x="456260" y="241614"/>
                      <a:pt x="877645" y="0"/>
                      <a:pt x="1332725" y="2035"/>
                    </a:cubicBezTo>
                    <a:lnTo>
                      <a:pt x="1332725" y="459235"/>
                    </a:lnTo>
                    <a:cubicBezTo>
                      <a:pt x="1041474" y="457932"/>
                      <a:pt x="771787" y="612566"/>
                      <a:pt x="625784" y="864582"/>
                    </a:cubicBezTo>
                    <a:cubicBezTo>
                      <a:pt x="479781" y="1116598"/>
                      <a:pt x="479781" y="1427472"/>
                      <a:pt x="625784" y="1679488"/>
                    </a:cubicBezTo>
                    <a:cubicBezTo>
                      <a:pt x="771787" y="1931504"/>
                      <a:pt x="1041474" y="2086137"/>
                      <a:pt x="1332725" y="2084835"/>
                    </a:cubicBezTo>
                    <a:cubicBezTo>
                      <a:pt x="1623976" y="2086137"/>
                      <a:pt x="1893663" y="1931504"/>
                      <a:pt x="2039666" y="1679488"/>
                    </a:cubicBezTo>
                    <a:cubicBezTo>
                      <a:pt x="2185669" y="1427472"/>
                      <a:pt x="2185669" y="1116598"/>
                      <a:pt x="2039666" y="864582"/>
                    </a:cubicBezTo>
                    <a:cubicBezTo>
                      <a:pt x="1893663" y="612566"/>
                      <a:pt x="1623976" y="457932"/>
                      <a:pt x="1332725" y="459235"/>
                    </a:cubicBezTo>
                    <a:close/>
                  </a:path>
                </a:pathLst>
              </a:custGeom>
              <a:solidFill>
                <a:srgbClr val="FBF3E8"/>
              </a:solidFill>
            </p:spPr>
            <p:txBody>
              <a:bodyPr/>
              <a:lstStyle/>
              <a:p>
                <a:endParaRPr lang="en-US"/>
              </a:p>
            </p:txBody>
          </p:sp>
          <p:sp>
            <p:nvSpPr>
              <p:cNvPr id="10" name="Freeform 10"/>
              <p:cNvSpPr/>
              <p:nvPr/>
            </p:nvSpPr>
            <p:spPr>
              <a:xfrm>
                <a:off x="1270000" y="0"/>
                <a:ext cx="1264333" cy="2540000"/>
              </a:xfrm>
              <a:custGeom>
                <a:avLst/>
                <a:gdLst/>
                <a:ahLst/>
                <a:cxnLst/>
                <a:rect l="l" t="t" r="r" b="b"/>
                <a:pathLst>
                  <a:path w="1264333" h="2540000">
                    <a:moveTo>
                      <a:pt x="0" y="0"/>
                    </a:moveTo>
                    <a:cubicBezTo>
                      <a:pt x="699185" y="3127"/>
                      <a:pt x="1264333" y="570808"/>
                      <a:pt x="1264333" y="1270000"/>
                    </a:cubicBezTo>
                    <a:cubicBezTo>
                      <a:pt x="1264333" y="1969192"/>
                      <a:pt x="699185" y="2536873"/>
                      <a:pt x="0" y="2540000"/>
                    </a:cubicBezTo>
                    <a:lnTo>
                      <a:pt x="0" y="2082800"/>
                    </a:lnTo>
                    <a:cubicBezTo>
                      <a:pt x="447478" y="2080799"/>
                      <a:pt x="809173" y="1717483"/>
                      <a:pt x="809173" y="1270000"/>
                    </a:cubicBezTo>
                    <a:cubicBezTo>
                      <a:pt x="809173" y="822517"/>
                      <a:pt x="447478" y="459201"/>
                      <a:pt x="0" y="457200"/>
                    </a:cubicBezTo>
                    <a:close/>
                  </a:path>
                </a:pathLst>
              </a:custGeom>
              <a:solidFill>
                <a:srgbClr val="F2951E"/>
              </a:solidFill>
            </p:spPr>
            <p:txBody>
              <a:bodyPr/>
              <a:lstStyle/>
              <a:p>
                <a:endParaRPr lang="en-US"/>
              </a:p>
            </p:txBody>
          </p:sp>
        </p:grpSp>
      </p:grpSp>
      <p:grpSp>
        <p:nvGrpSpPr>
          <p:cNvPr id="11" name="Group 11"/>
          <p:cNvGrpSpPr>
            <a:grpSpLocks noChangeAspect="1"/>
          </p:cNvGrpSpPr>
          <p:nvPr/>
        </p:nvGrpSpPr>
        <p:grpSpPr>
          <a:xfrm>
            <a:off x="2723391" y="2704539"/>
            <a:ext cx="5713535" cy="5713513"/>
            <a:chOff x="0" y="0"/>
            <a:chExt cx="6350000" cy="6349975"/>
          </a:xfrm>
        </p:grpSpPr>
        <p:sp>
          <p:nvSpPr>
            <p:cNvPr id="12" name="Freeform 12"/>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4"/>
              <a:stretch>
                <a:fillRect/>
              </a:stretch>
            </a:blipFill>
          </p:spPr>
          <p:txBody>
            <a:bodyPr/>
            <a:lstStyle/>
            <a:p>
              <a:endParaRPr lang="en-US"/>
            </a:p>
          </p:txBody>
        </p:sp>
      </p:grpSp>
      <p:grpSp>
        <p:nvGrpSpPr>
          <p:cNvPr id="13" name="Group 13"/>
          <p:cNvGrpSpPr/>
          <p:nvPr/>
        </p:nvGrpSpPr>
        <p:grpSpPr>
          <a:xfrm>
            <a:off x="9230208" y="-433982"/>
            <a:ext cx="8496146" cy="2629843"/>
            <a:chOff x="0" y="-114300"/>
            <a:chExt cx="2237668" cy="692634"/>
          </a:xfrm>
        </p:grpSpPr>
        <p:sp>
          <p:nvSpPr>
            <p:cNvPr id="14" name="Freeform 14"/>
            <p:cNvSpPr/>
            <p:nvPr/>
          </p:nvSpPr>
          <p:spPr>
            <a:xfrm>
              <a:off x="0" y="0"/>
              <a:ext cx="2237668" cy="413242"/>
            </a:xfrm>
            <a:custGeom>
              <a:avLst/>
              <a:gdLst/>
              <a:ahLst/>
              <a:cxnLst/>
              <a:rect l="l" t="t" r="r" b="b"/>
              <a:pathLst>
                <a:path w="2237668" h="413242">
                  <a:moveTo>
                    <a:pt x="0" y="0"/>
                  </a:moveTo>
                  <a:lnTo>
                    <a:pt x="2237668" y="0"/>
                  </a:lnTo>
                  <a:lnTo>
                    <a:pt x="2237668" y="413242"/>
                  </a:lnTo>
                  <a:lnTo>
                    <a:pt x="0" y="413242"/>
                  </a:lnTo>
                  <a:close/>
                </a:path>
              </a:pathLst>
            </a:custGeom>
            <a:solidFill>
              <a:srgbClr val="F2951E"/>
            </a:solidFill>
          </p:spPr>
          <p:txBody>
            <a:bodyPr/>
            <a:lstStyle/>
            <a:p>
              <a:endParaRPr lang="en-US"/>
            </a:p>
          </p:txBody>
        </p:sp>
        <p:sp>
          <p:nvSpPr>
            <p:cNvPr id="15" name="TextBox 15"/>
            <p:cNvSpPr txBox="1"/>
            <p:nvPr/>
          </p:nvSpPr>
          <p:spPr>
            <a:xfrm>
              <a:off x="0" y="-114300"/>
              <a:ext cx="2223859" cy="692634"/>
            </a:xfrm>
            <a:prstGeom prst="rect">
              <a:avLst/>
            </a:prstGeom>
          </p:spPr>
          <p:txBody>
            <a:bodyPr lIns="50800" tIns="50800" rIns="50800" bIns="50800" rtlCol="0" anchor="ctr"/>
            <a:lstStyle/>
            <a:p>
              <a:pPr algn="ctr">
                <a:lnSpc>
                  <a:spcPts val="7419"/>
                </a:lnSpc>
              </a:pPr>
              <a:r>
                <a:rPr lang="en-US" sz="5299" dirty="0">
                  <a:solidFill>
                    <a:srgbClr val="FCFCFC"/>
                  </a:solidFill>
                  <a:latin typeface="Norwester"/>
                </a:rPr>
                <a:t>AMAZON PRODUCT REVIEWS </a:t>
              </a:r>
            </a:p>
          </p:txBody>
        </p:sp>
      </p:grpSp>
      <p:grpSp>
        <p:nvGrpSpPr>
          <p:cNvPr id="16" name="Group 16"/>
          <p:cNvGrpSpPr/>
          <p:nvPr/>
        </p:nvGrpSpPr>
        <p:grpSpPr>
          <a:xfrm>
            <a:off x="10162216" y="2873453"/>
            <a:ext cx="7564138" cy="1694993"/>
            <a:chOff x="0" y="0"/>
            <a:chExt cx="2044320" cy="458097"/>
          </a:xfrm>
        </p:grpSpPr>
        <p:sp>
          <p:nvSpPr>
            <p:cNvPr id="17" name="Freeform 17"/>
            <p:cNvSpPr/>
            <p:nvPr/>
          </p:nvSpPr>
          <p:spPr>
            <a:xfrm>
              <a:off x="0" y="0"/>
              <a:ext cx="2044320" cy="458097"/>
            </a:xfrm>
            <a:custGeom>
              <a:avLst/>
              <a:gdLst/>
              <a:ahLst/>
              <a:cxnLst/>
              <a:rect l="l" t="t" r="r" b="b"/>
              <a:pathLst>
                <a:path w="2044320" h="458097">
                  <a:moveTo>
                    <a:pt x="0" y="0"/>
                  </a:moveTo>
                  <a:lnTo>
                    <a:pt x="2044320" y="0"/>
                  </a:lnTo>
                  <a:lnTo>
                    <a:pt x="2044320" y="458097"/>
                  </a:lnTo>
                  <a:lnTo>
                    <a:pt x="0" y="458097"/>
                  </a:lnTo>
                  <a:close/>
                </a:path>
              </a:pathLst>
            </a:custGeom>
            <a:solidFill>
              <a:srgbClr val="F2951E"/>
            </a:solidFill>
          </p:spPr>
          <p:txBody>
            <a:bodyPr/>
            <a:lstStyle/>
            <a:p>
              <a:endParaRPr lang="en-US"/>
            </a:p>
          </p:txBody>
        </p:sp>
        <p:sp>
          <p:nvSpPr>
            <p:cNvPr id="18" name="TextBox 18"/>
            <p:cNvSpPr txBox="1"/>
            <p:nvPr/>
          </p:nvSpPr>
          <p:spPr>
            <a:xfrm>
              <a:off x="0" y="-47625"/>
              <a:ext cx="812800" cy="860425"/>
            </a:xfrm>
            <a:prstGeom prst="rect">
              <a:avLst/>
            </a:prstGeom>
          </p:spPr>
          <p:txBody>
            <a:bodyPr lIns="50800" tIns="50800" rIns="50800" bIns="50800" rtlCol="0" anchor="ctr"/>
            <a:lstStyle/>
            <a:p>
              <a:pPr algn="ctr">
                <a:lnSpc>
                  <a:spcPts val="2659"/>
                </a:lnSpc>
              </a:pPr>
              <a:endParaRPr/>
            </a:p>
          </p:txBody>
        </p:sp>
      </p:grpSp>
      <p:sp>
        <p:nvSpPr>
          <p:cNvPr id="19" name="Freeform 19"/>
          <p:cNvSpPr/>
          <p:nvPr/>
        </p:nvSpPr>
        <p:spPr>
          <a:xfrm rot="-377480">
            <a:off x="98352" y="573353"/>
            <a:ext cx="1359154" cy="1812206"/>
          </a:xfrm>
          <a:custGeom>
            <a:avLst/>
            <a:gdLst/>
            <a:ahLst/>
            <a:cxnLst/>
            <a:rect l="l" t="t" r="r" b="b"/>
            <a:pathLst>
              <a:path w="1359154" h="1812206">
                <a:moveTo>
                  <a:pt x="0" y="0"/>
                </a:moveTo>
                <a:lnTo>
                  <a:pt x="1359155" y="0"/>
                </a:lnTo>
                <a:lnTo>
                  <a:pt x="1359155" y="1812206"/>
                </a:lnTo>
                <a:lnTo>
                  <a:pt x="0" y="1812206"/>
                </a:lnTo>
                <a:lnTo>
                  <a:pt x="0" y="0"/>
                </a:lnTo>
                <a:close/>
              </a:path>
            </a:pathLst>
          </a:custGeom>
          <a:blipFill>
            <a:blip r:embed="rId5"/>
            <a:stretch>
              <a:fillRect/>
            </a:stretch>
          </a:blipFill>
        </p:spPr>
        <p:txBody>
          <a:bodyPr/>
          <a:lstStyle/>
          <a:p>
            <a:endParaRPr lang="en-US"/>
          </a:p>
        </p:txBody>
      </p:sp>
      <p:sp>
        <p:nvSpPr>
          <p:cNvPr id="20" name="Freeform 20"/>
          <p:cNvSpPr/>
          <p:nvPr/>
        </p:nvSpPr>
        <p:spPr>
          <a:xfrm rot="-889535">
            <a:off x="116046" y="3191630"/>
            <a:ext cx="1217680" cy="1065470"/>
          </a:xfrm>
          <a:custGeom>
            <a:avLst/>
            <a:gdLst/>
            <a:ahLst/>
            <a:cxnLst/>
            <a:rect l="l" t="t" r="r" b="b"/>
            <a:pathLst>
              <a:path w="1217680" h="1065470">
                <a:moveTo>
                  <a:pt x="0" y="0"/>
                </a:moveTo>
                <a:lnTo>
                  <a:pt x="1217680" y="0"/>
                </a:lnTo>
                <a:lnTo>
                  <a:pt x="1217680" y="1065470"/>
                </a:lnTo>
                <a:lnTo>
                  <a:pt x="0" y="106547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1" name="Freeform 21"/>
          <p:cNvSpPr/>
          <p:nvPr/>
        </p:nvSpPr>
        <p:spPr>
          <a:xfrm rot="913600">
            <a:off x="118891" y="5568862"/>
            <a:ext cx="1535598" cy="1263189"/>
          </a:xfrm>
          <a:custGeom>
            <a:avLst/>
            <a:gdLst/>
            <a:ahLst/>
            <a:cxnLst/>
            <a:rect l="l" t="t" r="r" b="b"/>
            <a:pathLst>
              <a:path w="1535598" h="1263189">
                <a:moveTo>
                  <a:pt x="0" y="0"/>
                </a:moveTo>
                <a:lnTo>
                  <a:pt x="1535599" y="0"/>
                </a:lnTo>
                <a:lnTo>
                  <a:pt x="1535599" y="1263189"/>
                </a:lnTo>
                <a:lnTo>
                  <a:pt x="0" y="1263189"/>
                </a:lnTo>
                <a:lnTo>
                  <a:pt x="0" y="0"/>
                </a:lnTo>
                <a:close/>
              </a:path>
            </a:pathLst>
          </a:custGeom>
          <a:blipFill>
            <a:blip r:embed="rId8"/>
            <a:stretch>
              <a:fillRect/>
            </a:stretch>
          </a:blipFill>
        </p:spPr>
        <p:txBody>
          <a:bodyPr/>
          <a:lstStyle/>
          <a:p>
            <a:endParaRPr lang="en-US"/>
          </a:p>
        </p:txBody>
      </p:sp>
      <p:sp>
        <p:nvSpPr>
          <p:cNvPr id="22" name="TextBox 22"/>
          <p:cNvSpPr txBox="1"/>
          <p:nvPr/>
        </p:nvSpPr>
        <p:spPr>
          <a:xfrm>
            <a:off x="9844284" y="2986902"/>
            <a:ext cx="8443716" cy="636883"/>
          </a:xfrm>
          <a:prstGeom prst="rect">
            <a:avLst/>
          </a:prstGeom>
        </p:spPr>
        <p:txBody>
          <a:bodyPr lIns="0" tIns="0" rIns="0" bIns="0" rtlCol="0" anchor="t">
            <a:spAutoFit/>
          </a:bodyPr>
          <a:lstStyle/>
          <a:p>
            <a:pPr algn="ctr">
              <a:lnSpc>
                <a:spcPts val="5244"/>
              </a:lnSpc>
            </a:pPr>
            <a:r>
              <a:rPr lang="en-US" sz="3800" spc="372">
                <a:solidFill>
                  <a:srgbClr val="FCFCFC"/>
                </a:solidFill>
                <a:latin typeface="Oswald Bold"/>
              </a:rPr>
              <a:t>TOY AND GAMES REVIEW DATA </a:t>
            </a:r>
          </a:p>
        </p:txBody>
      </p:sp>
      <p:sp>
        <p:nvSpPr>
          <p:cNvPr id="23" name="TextBox 23"/>
          <p:cNvSpPr txBox="1"/>
          <p:nvPr/>
        </p:nvSpPr>
        <p:spPr>
          <a:xfrm>
            <a:off x="9815320" y="3758270"/>
            <a:ext cx="8443716" cy="636883"/>
          </a:xfrm>
          <a:prstGeom prst="rect">
            <a:avLst/>
          </a:prstGeom>
        </p:spPr>
        <p:txBody>
          <a:bodyPr lIns="0" tIns="0" rIns="0" bIns="0" rtlCol="0" anchor="t">
            <a:spAutoFit/>
          </a:bodyPr>
          <a:lstStyle/>
          <a:p>
            <a:pPr algn="ctr">
              <a:lnSpc>
                <a:spcPts val="5244"/>
              </a:lnSpc>
            </a:pPr>
            <a:r>
              <a:rPr lang="en-US" sz="3800" spc="372">
                <a:solidFill>
                  <a:srgbClr val="FCFCFC"/>
                </a:solidFill>
                <a:latin typeface="Oswald Bold"/>
              </a:rPr>
              <a:t>VIDEO GAMES REVIEW DATA</a:t>
            </a:r>
          </a:p>
        </p:txBody>
      </p:sp>
      <p:sp>
        <p:nvSpPr>
          <p:cNvPr id="24" name="Freeform 24"/>
          <p:cNvSpPr/>
          <p:nvPr/>
        </p:nvSpPr>
        <p:spPr>
          <a:xfrm>
            <a:off x="9973205" y="2435314"/>
            <a:ext cx="7942161" cy="269226"/>
          </a:xfrm>
          <a:custGeom>
            <a:avLst/>
            <a:gdLst/>
            <a:ahLst/>
            <a:cxnLst/>
            <a:rect l="l" t="t" r="r" b="b"/>
            <a:pathLst>
              <a:path w="7942161" h="269226">
                <a:moveTo>
                  <a:pt x="0" y="0"/>
                </a:moveTo>
                <a:lnTo>
                  <a:pt x="7942161" y="0"/>
                </a:lnTo>
                <a:lnTo>
                  <a:pt x="7942161" y="269225"/>
                </a:lnTo>
                <a:lnTo>
                  <a:pt x="0" y="269225"/>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25" name="Freeform 25"/>
          <p:cNvSpPr/>
          <p:nvPr/>
        </p:nvSpPr>
        <p:spPr>
          <a:xfrm>
            <a:off x="9973205" y="4739896"/>
            <a:ext cx="7942161" cy="269226"/>
          </a:xfrm>
          <a:custGeom>
            <a:avLst/>
            <a:gdLst/>
            <a:ahLst/>
            <a:cxnLst/>
            <a:rect l="l" t="t" r="r" b="b"/>
            <a:pathLst>
              <a:path w="7942161" h="269226">
                <a:moveTo>
                  <a:pt x="0" y="0"/>
                </a:moveTo>
                <a:lnTo>
                  <a:pt x="7942161" y="0"/>
                </a:lnTo>
                <a:lnTo>
                  <a:pt x="7942161" y="269225"/>
                </a:lnTo>
                <a:lnTo>
                  <a:pt x="0" y="269225"/>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26" name="TextBox 26"/>
          <p:cNvSpPr txBox="1"/>
          <p:nvPr/>
        </p:nvSpPr>
        <p:spPr>
          <a:xfrm>
            <a:off x="11313873" y="6037821"/>
            <a:ext cx="4328817" cy="801765"/>
          </a:xfrm>
          <a:prstGeom prst="rect">
            <a:avLst/>
          </a:prstGeom>
        </p:spPr>
        <p:txBody>
          <a:bodyPr lIns="0" tIns="0" rIns="0" bIns="0" rtlCol="0" anchor="t">
            <a:spAutoFit/>
          </a:bodyPr>
          <a:lstStyle/>
          <a:p>
            <a:pPr marL="0" lvl="0" indent="0" algn="ctr">
              <a:lnSpc>
                <a:spcPts val="6507"/>
              </a:lnSpc>
              <a:spcBef>
                <a:spcPct val="0"/>
              </a:spcBef>
            </a:pPr>
            <a:r>
              <a:rPr lang="en-US" sz="4715" spc="462">
                <a:solidFill>
                  <a:srgbClr val="231F20"/>
                </a:solidFill>
                <a:latin typeface="Oswald Bold"/>
              </a:rPr>
              <a:t>OUR TEAM</a:t>
            </a:r>
          </a:p>
        </p:txBody>
      </p:sp>
      <p:sp>
        <p:nvSpPr>
          <p:cNvPr id="27" name="TextBox 27"/>
          <p:cNvSpPr txBox="1"/>
          <p:nvPr/>
        </p:nvSpPr>
        <p:spPr>
          <a:xfrm>
            <a:off x="11492794" y="6935332"/>
            <a:ext cx="5766506" cy="2978241"/>
          </a:xfrm>
          <a:prstGeom prst="rect">
            <a:avLst/>
          </a:prstGeom>
        </p:spPr>
        <p:txBody>
          <a:bodyPr lIns="0" tIns="0" rIns="0" bIns="0" rtlCol="0" anchor="t">
            <a:spAutoFit/>
          </a:bodyPr>
          <a:lstStyle/>
          <a:p>
            <a:pPr algn="just">
              <a:lnSpc>
                <a:spcPts val="5930"/>
              </a:lnSpc>
            </a:pPr>
            <a:r>
              <a:rPr lang="en-US" sz="4236">
                <a:solidFill>
                  <a:srgbClr val="000000"/>
                </a:solidFill>
                <a:latin typeface="Canva Sans"/>
              </a:rPr>
              <a:t>Rishabh Sharma </a:t>
            </a:r>
          </a:p>
          <a:p>
            <a:pPr algn="just">
              <a:lnSpc>
                <a:spcPts val="5930"/>
              </a:lnSpc>
            </a:pPr>
            <a:r>
              <a:rPr lang="en-US" sz="4236">
                <a:solidFill>
                  <a:srgbClr val="000000"/>
                </a:solidFill>
                <a:latin typeface="Canva Sans"/>
              </a:rPr>
              <a:t>Abhishek Vasani</a:t>
            </a:r>
          </a:p>
          <a:p>
            <a:pPr algn="just">
              <a:lnSpc>
                <a:spcPts val="5930"/>
              </a:lnSpc>
            </a:pPr>
            <a:r>
              <a:rPr lang="en-US" sz="4236">
                <a:solidFill>
                  <a:srgbClr val="000000"/>
                </a:solidFill>
                <a:latin typeface="Canva Sans"/>
              </a:rPr>
              <a:t>Tejas Swami</a:t>
            </a:r>
          </a:p>
          <a:p>
            <a:pPr algn="just">
              <a:lnSpc>
                <a:spcPts val="5930"/>
              </a:lnSpc>
            </a:pPr>
            <a:endParaRPr lang="en-US" sz="4236">
              <a:solidFill>
                <a:srgbClr val="000000"/>
              </a:solidFill>
              <a:latin typeface="Canva Sans"/>
            </a:endParaRPr>
          </a:p>
        </p:txBody>
      </p:sp>
      <p:sp>
        <p:nvSpPr>
          <p:cNvPr id="28" name="AutoShape 28"/>
          <p:cNvSpPr/>
          <p:nvPr/>
        </p:nvSpPr>
        <p:spPr>
          <a:xfrm>
            <a:off x="10791058" y="6947982"/>
            <a:ext cx="6492240" cy="0"/>
          </a:xfrm>
          <a:prstGeom prst="line">
            <a:avLst/>
          </a:prstGeom>
          <a:ln w="38100" cap="flat">
            <a:solidFill>
              <a:srgbClr val="000000"/>
            </a:solidFill>
            <a:prstDash val="solid"/>
            <a:headEnd type="none" w="sm" len="sm"/>
            <a:tailEnd type="none" w="sm" len="sm"/>
          </a:ln>
        </p:spPr>
        <p:txBody>
          <a:bodyPr/>
          <a:lstStyle/>
          <a:p>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666" b="-16666"/>
            </a:stretch>
          </a:blipFill>
        </p:spPr>
        <p:txBody>
          <a:bodyPr/>
          <a:lstStyle/>
          <a:p>
            <a:endParaRPr lang="en-US"/>
          </a:p>
        </p:txBody>
      </p:sp>
      <p:sp>
        <p:nvSpPr>
          <p:cNvPr id="3" name="Freeform 3"/>
          <p:cNvSpPr/>
          <p:nvPr/>
        </p:nvSpPr>
        <p:spPr>
          <a:xfrm>
            <a:off x="15168158" y="-792049"/>
            <a:ext cx="3633582" cy="2725187"/>
          </a:xfrm>
          <a:custGeom>
            <a:avLst/>
            <a:gdLst/>
            <a:ahLst/>
            <a:cxnLst/>
            <a:rect l="l" t="t" r="r" b="b"/>
            <a:pathLst>
              <a:path w="3633582" h="2725187">
                <a:moveTo>
                  <a:pt x="0" y="0"/>
                </a:moveTo>
                <a:lnTo>
                  <a:pt x="3633582" y="0"/>
                </a:lnTo>
                <a:lnTo>
                  <a:pt x="3633582" y="2725187"/>
                </a:lnTo>
                <a:lnTo>
                  <a:pt x="0" y="2725187"/>
                </a:lnTo>
                <a:lnTo>
                  <a:pt x="0" y="0"/>
                </a:lnTo>
                <a:close/>
              </a:path>
            </a:pathLst>
          </a:custGeom>
          <a:blipFill>
            <a:blip r:embed="rId3"/>
            <a:stretch>
              <a:fillRect/>
            </a:stretch>
          </a:blipFill>
        </p:spPr>
        <p:txBody>
          <a:bodyPr/>
          <a:lstStyle/>
          <a:p>
            <a:endParaRPr lang="en-US"/>
          </a:p>
        </p:txBody>
      </p:sp>
      <p:sp>
        <p:nvSpPr>
          <p:cNvPr id="4" name="Freeform 4"/>
          <p:cNvSpPr/>
          <p:nvPr/>
        </p:nvSpPr>
        <p:spPr>
          <a:xfrm rot="177163">
            <a:off x="-8296751" y="-10712168"/>
            <a:ext cx="14252339" cy="14624602"/>
          </a:xfrm>
          <a:custGeom>
            <a:avLst/>
            <a:gdLst/>
            <a:ahLst/>
            <a:cxnLst/>
            <a:rect l="l" t="t" r="r" b="b"/>
            <a:pathLst>
              <a:path w="14252339" h="14624602">
                <a:moveTo>
                  <a:pt x="0" y="0"/>
                </a:moveTo>
                <a:lnTo>
                  <a:pt x="14252340" y="0"/>
                </a:lnTo>
                <a:lnTo>
                  <a:pt x="14252340" y="14624602"/>
                </a:lnTo>
                <a:lnTo>
                  <a:pt x="0" y="1462460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Freeform 5"/>
          <p:cNvSpPr/>
          <p:nvPr/>
        </p:nvSpPr>
        <p:spPr>
          <a:xfrm rot="2600109">
            <a:off x="14524112" y="7402676"/>
            <a:ext cx="9528808" cy="9777695"/>
          </a:xfrm>
          <a:custGeom>
            <a:avLst/>
            <a:gdLst/>
            <a:ahLst/>
            <a:cxnLst/>
            <a:rect l="l" t="t" r="r" b="b"/>
            <a:pathLst>
              <a:path w="9528808" h="9777695">
                <a:moveTo>
                  <a:pt x="0" y="0"/>
                </a:moveTo>
                <a:lnTo>
                  <a:pt x="9528808" y="0"/>
                </a:lnTo>
                <a:lnTo>
                  <a:pt x="9528808" y="9777695"/>
                </a:lnTo>
                <a:lnTo>
                  <a:pt x="0" y="9777695"/>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US"/>
          </a:p>
        </p:txBody>
      </p:sp>
      <p:grpSp>
        <p:nvGrpSpPr>
          <p:cNvPr id="6" name="Group 6"/>
          <p:cNvGrpSpPr/>
          <p:nvPr/>
        </p:nvGrpSpPr>
        <p:grpSpPr>
          <a:xfrm>
            <a:off x="5267936" y="-329280"/>
            <a:ext cx="7121866" cy="1423729"/>
            <a:chOff x="0" y="-76200"/>
            <a:chExt cx="1845931" cy="369020"/>
          </a:xfrm>
        </p:grpSpPr>
        <p:sp>
          <p:nvSpPr>
            <p:cNvPr id="7" name="Freeform 7"/>
            <p:cNvSpPr/>
            <p:nvPr/>
          </p:nvSpPr>
          <p:spPr>
            <a:xfrm>
              <a:off x="0" y="0"/>
              <a:ext cx="1845931" cy="226385"/>
            </a:xfrm>
            <a:custGeom>
              <a:avLst/>
              <a:gdLst/>
              <a:ahLst/>
              <a:cxnLst/>
              <a:rect l="l" t="t" r="r" b="b"/>
              <a:pathLst>
                <a:path w="1845931" h="226385">
                  <a:moveTo>
                    <a:pt x="1845931" y="0"/>
                  </a:moveTo>
                  <a:lnTo>
                    <a:pt x="0" y="0"/>
                  </a:lnTo>
                  <a:lnTo>
                    <a:pt x="101600" y="113192"/>
                  </a:lnTo>
                  <a:lnTo>
                    <a:pt x="0" y="226385"/>
                  </a:lnTo>
                  <a:lnTo>
                    <a:pt x="1845931" y="226385"/>
                  </a:lnTo>
                  <a:lnTo>
                    <a:pt x="1744331" y="113192"/>
                  </a:lnTo>
                  <a:lnTo>
                    <a:pt x="1845931" y="0"/>
                  </a:lnTo>
                  <a:close/>
                </a:path>
              </a:pathLst>
            </a:custGeom>
            <a:solidFill>
              <a:srgbClr val="F2951E"/>
            </a:solidFill>
          </p:spPr>
          <p:txBody>
            <a:bodyPr/>
            <a:lstStyle/>
            <a:p>
              <a:endParaRPr lang="en-US"/>
            </a:p>
          </p:txBody>
        </p:sp>
        <p:sp>
          <p:nvSpPr>
            <p:cNvPr id="8" name="TextBox 8"/>
            <p:cNvSpPr txBox="1"/>
            <p:nvPr/>
          </p:nvSpPr>
          <p:spPr>
            <a:xfrm>
              <a:off x="88900" y="-76200"/>
              <a:ext cx="1646979" cy="369020"/>
            </a:xfrm>
            <a:prstGeom prst="rect">
              <a:avLst/>
            </a:prstGeom>
          </p:spPr>
          <p:txBody>
            <a:bodyPr lIns="50800" tIns="50800" rIns="50800" bIns="50800" rtlCol="0" anchor="ctr"/>
            <a:lstStyle/>
            <a:p>
              <a:pPr algn="ctr">
                <a:lnSpc>
                  <a:spcPts val="5879"/>
                </a:lnSpc>
              </a:pPr>
              <a:r>
                <a:rPr lang="en-US" sz="4199" dirty="0">
                  <a:solidFill>
                    <a:srgbClr val="000000"/>
                  </a:solidFill>
                  <a:latin typeface="DM Sans Bold Italics"/>
                </a:rPr>
                <a:t>EDA</a:t>
              </a:r>
            </a:p>
          </p:txBody>
        </p:sp>
      </p:grpSp>
      <p:sp>
        <p:nvSpPr>
          <p:cNvPr id="9" name="AutoShape 9"/>
          <p:cNvSpPr/>
          <p:nvPr/>
        </p:nvSpPr>
        <p:spPr>
          <a:xfrm>
            <a:off x="2060507" y="1681000"/>
            <a:ext cx="5200949" cy="4762"/>
          </a:xfrm>
          <a:prstGeom prst="line">
            <a:avLst/>
          </a:prstGeom>
          <a:ln w="9525" cap="flat">
            <a:solidFill>
              <a:srgbClr val="000000"/>
            </a:solidFill>
            <a:prstDash val="solid"/>
            <a:headEnd type="none" w="sm" len="sm"/>
            <a:tailEnd type="none" w="sm" len="sm"/>
          </a:ln>
        </p:spPr>
        <p:txBody>
          <a:bodyPr/>
          <a:lstStyle/>
          <a:p>
            <a:endParaRPr lang="en-US"/>
          </a:p>
        </p:txBody>
      </p:sp>
      <p:sp>
        <p:nvSpPr>
          <p:cNvPr id="10" name="AutoShape 10"/>
          <p:cNvSpPr/>
          <p:nvPr/>
        </p:nvSpPr>
        <p:spPr>
          <a:xfrm flipV="1">
            <a:off x="10634589" y="1647663"/>
            <a:ext cx="4533544" cy="23812"/>
          </a:xfrm>
          <a:prstGeom prst="line">
            <a:avLst/>
          </a:prstGeom>
          <a:ln w="9525" cap="flat">
            <a:solidFill>
              <a:srgbClr val="000000"/>
            </a:solidFill>
            <a:prstDash val="solid"/>
            <a:headEnd type="none" w="sm" len="sm"/>
            <a:tailEnd type="none" w="sm" len="sm"/>
          </a:ln>
        </p:spPr>
        <p:txBody>
          <a:bodyPr/>
          <a:lstStyle/>
          <a:p>
            <a:endParaRPr lang="en-US"/>
          </a:p>
        </p:txBody>
      </p:sp>
      <p:sp>
        <p:nvSpPr>
          <p:cNvPr id="11" name="Freeform 11"/>
          <p:cNvSpPr/>
          <p:nvPr/>
        </p:nvSpPr>
        <p:spPr>
          <a:xfrm>
            <a:off x="9461138" y="1619202"/>
            <a:ext cx="8445862" cy="6099498"/>
          </a:xfrm>
          <a:custGeom>
            <a:avLst/>
            <a:gdLst/>
            <a:ahLst/>
            <a:cxnLst/>
            <a:rect l="l" t="t" r="r" b="b"/>
            <a:pathLst>
              <a:path w="9362946" h="6321598">
                <a:moveTo>
                  <a:pt x="0" y="0"/>
                </a:moveTo>
                <a:lnTo>
                  <a:pt x="9362946" y="0"/>
                </a:lnTo>
                <a:lnTo>
                  <a:pt x="9362946" y="6321598"/>
                </a:lnTo>
                <a:lnTo>
                  <a:pt x="0" y="6321598"/>
                </a:lnTo>
                <a:lnTo>
                  <a:pt x="0" y="0"/>
                </a:lnTo>
                <a:close/>
              </a:path>
            </a:pathLst>
          </a:custGeom>
          <a:blipFill>
            <a:blip r:embed="rId6"/>
            <a:stretch>
              <a:fillRect l="-79385"/>
            </a:stretch>
          </a:blipFill>
        </p:spPr>
        <p:txBody>
          <a:bodyPr/>
          <a:lstStyle/>
          <a:p>
            <a:endParaRPr lang="en-US"/>
          </a:p>
        </p:txBody>
      </p:sp>
      <p:sp>
        <p:nvSpPr>
          <p:cNvPr id="12" name="Freeform 12"/>
          <p:cNvSpPr/>
          <p:nvPr/>
        </p:nvSpPr>
        <p:spPr>
          <a:xfrm>
            <a:off x="1028701" y="1235567"/>
            <a:ext cx="9410700" cy="6549802"/>
          </a:xfrm>
          <a:custGeom>
            <a:avLst/>
            <a:gdLst/>
            <a:ahLst/>
            <a:cxnLst/>
            <a:rect l="l" t="t" r="r" b="b"/>
            <a:pathLst>
              <a:path w="9732119" h="6549802">
                <a:moveTo>
                  <a:pt x="0" y="0"/>
                </a:moveTo>
                <a:lnTo>
                  <a:pt x="9732119" y="0"/>
                </a:lnTo>
                <a:lnTo>
                  <a:pt x="9732119" y="6549802"/>
                </a:lnTo>
                <a:lnTo>
                  <a:pt x="0" y="6549802"/>
                </a:lnTo>
                <a:lnTo>
                  <a:pt x="0" y="0"/>
                </a:lnTo>
                <a:close/>
              </a:path>
            </a:pathLst>
          </a:custGeom>
          <a:blipFill>
            <a:blip r:embed="rId7"/>
            <a:stretch>
              <a:fillRect l="-78810"/>
            </a:stretch>
          </a:blipFill>
        </p:spPr>
        <p:txBody>
          <a:bodyPr/>
          <a:lstStyle/>
          <a:p>
            <a:endParaRPr lang="en-US"/>
          </a:p>
        </p:txBody>
      </p:sp>
      <p:sp>
        <p:nvSpPr>
          <p:cNvPr id="13" name="TextBox 13"/>
          <p:cNvSpPr txBox="1"/>
          <p:nvPr/>
        </p:nvSpPr>
        <p:spPr>
          <a:xfrm>
            <a:off x="1361789" y="1105557"/>
            <a:ext cx="6744099" cy="396091"/>
          </a:xfrm>
          <a:prstGeom prst="rect">
            <a:avLst/>
          </a:prstGeom>
        </p:spPr>
        <p:txBody>
          <a:bodyPr lIns="0" tIns="0" rIns="0" bIns="0" rtlCol="0" anchor="t">
            <a:spAutoFit/>
          </a:bodyPr>
          <a:lstStyle/>
          <a:p>
            <a:pPr marL="518165" lvl="1" indent="-259082">
              <a:lnSpc>
                <a:spcPts val="3360"/>
              </a:lnSpc>
              <a:buFont typeface="Arial"/>
              <a:buChar char="•"/>
            </a:pPr>
            <a:r>
              <a:rPr lang="en-US" sz="2400">
                <a:solidFill>
                  <a:srgbClr val="000000"/>
                </a:solidFill>
                <a:latin typeface="Canva Sans"/>
              </a:rPr>
              <a:t>Multiple purchases for Toys&amp;Games </a:t>
            </a:r>
          </a:p>
        </p:txBody>
      </p:sp>
      <p:sp>
        <p:nvSpPr>
          <p:cNvPr id="14" name="TextBox 14"/>
          <p:cNvSpPr txBox="1"/>
          <p:nvPr/>
        </p:nvSpPr>
        <p:spPr>
          <a:xfrm>
            <a:off x="10117956" y="1105557"/>
            <a:ext cx="6518795" cy="396091"/>
          </a:xfrm>
          <a:prstGeom prst="rect">
            <a:avLst/>
          </a:prstGeom>
        </p:spPr>
        <p:txBody>
          <a:bodyPr lIns="0" tIns="0" rIns="0" bIns="0" rtlCol="0" anchor="t">
            <a:spAutoFit/>
          </a:bodyPr>
          <a:lstStyle/>
          <a:p>
            <a:pPr marL="518165" lvl="1" indent="-259082">
              <a:lnSpc>
                <a:spcPts val="3360"/>
              </a:lnSpc>
              <a:buFont typeface="Arial"/>
              <a:buChar char="•"/>
            </a:pPr>
            <a:r>
              <a:rPr lang="en-US" sz="2400">
                <a:solidFill>
                  <a:srgbClr val="000000"/>
                </a:solidFill>
                <a:latin typeface="Canva Sans"/>
              </a:rPr>
              <a:t>Multiple purchases for Video Games </a:t>
            </a:r>
          </a:p>
        </p:txBody>
      </p:sp>
      <p:sp>
        <p:nvSpPr>
          <p:cNvPr id="15" name="TextBox 15"/>
          <p:cNvSpPr txBox="1"/>
          <p:nvPr/>
        </p:nvSpPr>
        <p:spPr>
          <a:xfrm>
            <a:off x="1343611" y="7888527"/>
            <a:ext cx="15293140" cy="2077662"/>
          </a:xfrm>
          <a:prstGeom prst="rect">
            <a:avLst/>
          </a:prstGeom>
        </p:spPr>
        <p:txBody>
          <a:bodyPr lIns="0" tIns="0" rIns="0" bIns="0" rtlCol="0" anchor="t">
            <a:spAutoFit/>
          </a:bodyPr>
          <a:lstStyle/>
          <a:p>
            <a:pPr marL="0" lvl="0" indent="0">
              <a:lnSpc>
                <a:spcPts val="4133"/>
              </a:lnSpc>
              <a:spcBef>
                <a:spcPct val="0"/>
              </a:spcBef>
            </a:pPr>
            <a:r>
              <a:rPr lang="en-US" sz="2952">
                <a:solidFill>
                  <a:srgbClr val="000000"/>
                </a:solidFill>
                <a:latin typeface="Canva Sans Italics"/>
              </a:rPr>
              <a:t>In both datasets, </a:t>
            </a:r>
            <a:r>
              <a:rPr lang="en-US" sz="2952">
                <a:solidFill>
                  <a:srgbClr val="000000"/>
                </a:solidFill>
                <a:latin typeface="Canva Sans Bold Italics"/>
              </a:rPr>
              <a:t>customers tend to buy multiple products instead of making single purchases in each order.</a:t>
            </a:r>
            <a:r>
              <a:rPr lang="en-US" sz="2952">
                <a:solidFill>
                  <a:srgbClr val="000000"/>
                </a:solidFill>
                <a:latin typeface="Canva Sans Italics"/>
              </a:rPr>
              <a:t> When comparing the two datasets, reviewers who made multiple purchases in the toys and games category expressed higher satisfaction compared to those in the video games data.</a:t>
            </a:r>
          </a:p>
        </p:txBody>
      </p:sp>
    </p:spTree>
  </p:cSld>
  <p:clrMapOvr>
    <a:masterClrMapping/>
  </p:clrMapOvr>
  <p:transition spd="med">
    <p:push/>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666" b="-16666"/>
            </a:stretch>
          </a:blipFill>
        </p:spPr>
        <p:txBody>
          <a:bodyPr/>
          <a:lstStyle/>
          <a:p>
            <a:endParaRPr lang="en-US"/>
          </a:p>
        </p:txBody>
      </p:sp>
      <p:sp>
        <p:nvSpPr>
          <p:cNvPr id="3" name="Freeform 3"/>
          <p:cNvSpPr/>
          <p:nvPr/>
        </p:nvSpPr>
        <p:spPr>
          <a:xfrm>
            <a:off x="15168158" y="-792049"/>
            <a:ext cx="3633582" cy="2725187"/>
          </a:xfrm>
          <a:custGeom>
            <a:avLst/>
            <a:gdLst/>
            <a:ahLst/>
            <a:cxnLst/>
            <a:rect l="l" t="t" r="r" b="b"/>
            <a:pathLst>
              <a:path w="3633582" h="2725187">
                <a:moveTo>
                  <a:pt x="0" y="0"/>
                </a:moveTo>
                <a:lnTo>
                  <a:pt x="3633582" y="0"/>
                </a:lnTo>
                <a:lnTo>
                  <a:pt x="3633582" y="2725187"/>
                </a:lnTo>
                <a:lnTo>
                  <a:pt x="0" y="2725187"/>
                </a:lnTo>
                <a:lnTo>
                  <a:pt x="0" y="0"/>
                </a:lnTo>
                <a:close/>
              </a:path>
            </a:pathLst>
          </a:custGeom>
          <a:blipFill>
            <a:blip r:embed="rId3"/>
            <a:stretch>
              <a:fillRect/>
            </a:stretch>
          </a:blipFill>
        </p:spPr>
        <p:txBody>
          <a:bodyPr/>
          <a:lstStyle/>
          <a:p>
            <a:endParaRPr lang="en-US"/>
          </a:p>
        </p:txBody>
      </p:sp>
      <p:sp>
        <p:nvSpPr>
          <p:cNvPr id="4" name="Freeform 4"/>
          <p:cNvSpPr/>
          <p:nvPr/>
        </p:nvSpPr>
        <p:spPr>
          <a:xfrm rot="177163">
            <a:off x="-8296751" y="-10712168"/>
            <a:ext cx="14252339" cy="14624602"/>
          </a:xfrm>
          <a:custGeom>
            <a:avLst/>
            <a:gdLst/>
            <a:ahLst/>
            <a:cxnLst/>
            <a:rect l="l" t="t" r="r" b="b"/>
            <a:pathLst>
              <a:path w="14252339" h="14624602">
                <a:moveTo>
                  <a:pt x="0" y="0"/>
                </a:moveTo>
                <a:lnTo>
                  <a:pt x="14252340" y="0"/>
                </a:lnTo>
                <a:lnTo>
                  <a:pt x="14252340" y="14624602"/>
                </a:lnTo>
                <a:lnTo>
                  <a:pt x="0" y="1462460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Freeform 5"/>
          <p:cNvSpPr/>
          <p:nvPr/>
        </p:nvSpPr>
        <p:spPr>
          <a:xfrm rot="2600109">
            <a:off x="14842824" y="7885696"/>
            <a:ext cx="9528808" cy="9777695"/>
          </a:xfrm>
          <a:custGeom>
            <a:avLst/>
            <a:gdLst/>
            <a:ahLst/>
            <a:cxnLst/>
            <a:rect l="l" t="t" r="r" b="b"/>
            <a:pathLst>
              <a:path w="9528808" h="9777695">
                <a:moveTo>
                  <a:pt x="0" y="0"/>
                </a:moveTo>
                <a:lnTo>
                  <a:pt x="9528808" y="0"/>
                </a:lnTo>
                <a:lnTo>
                  <a:pt x="9528808" y="9777694"/>
                </a:lnTo>
                <a:lnTo>
                  <a:pt x="0" y="9777694"/>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US"/>
          </a:p>
        </p:txBody>
      </p:sp>
      <p:sp>
        <p:nvSpPr>
          <p:cNvPr id="6" name="Freeform 6"/>
          <p:cNvSpPr/>
          <p:nvPr/>
        </p:nvSpPr>
        <p:spPr>
          <a:xfrm>
            <a:off x="583165" y="977476"/>
            <a:ext cx="17121670" cy="9309524"/>
          </a:xfrm>
          <a:custGeom>
            <a:avLst/>
            <a:gdLst/>
            <a:ahLst/>
            <a:cxnLst/>
            <a:rect l="l" t="t" r="r" b="b"/>
            <a:pathLst>
              <a:path w="17121670" h="9309524">
                <a:moveTo>
                  <a:pt x="0" y="0"/>
                </a:moveTo>
                <a:lnTo>
                  <a:pt x="17121670" y="0"/>
                </a:lnTo>
                <a:lnTo>
                  <a:pt x="17121670" y="9309524"/>
                </a:lnTo>
                <a:lnTo>
                  <a:pt x="0" y="9309524"/>
                </a:lnTo>
                <a:lnTo>
                  <a:pt x="0" y="0"/>
                </a:lnTo>
                <a:close/>
              </a:path>
            </a:pathLst>
          </a:custGeom>
          <a:blipFill>
            <a:blip r:embed="rId6"/>
            <a:stretch>
              <a:fillRect t="-981" b="-981"/>
            </a:stretch>
          </a:blipFill>
        </p:spPr>
        <p:txBody>
          <a:bodyPr/>
          <a:lstStyle/>
          <a:p>
            <a:endParaRPr lang="en-US"/>
          </a:p>
        </p:txBody>
      </p:sp>
      <p:grpSp>
        <p:nvGrpSpPr>
          <p:cNvPr id="7" name="Group 7"/>
          <p:cNvGrpSpPr/>
          <p:nvPr/>
        </p:nvGrpSpPr>
        <p:grpSpPr>
          <a:xfrm>
            <a:off x="4853685" y="-293991"/>
            <a:ext cx="9538331" cy="1551290"/>
            <a:chOff x="0" y="-76200"/>
            <a:chExt cx="2472259" cy="402082"/>
          </a:xfrm>
        </p:grpSpPr>
        <p:sp>
          <p:nvSpPr>
            <p:cNvPr id="8" name="Freeform 8"/>
            <p:cNvSpPr/>
            <p:nvPr/>
          </p:nvSpPr>
          <p:spPr>
            <a:xfrm>
              <a:off x="0" y="0"/>
              <a:ext cx="2472259" cy="226390"/>
            </a:xfrm>
            <a:custGeom>
              <a:avLst/>
              <a:gdLst/>
              <a:ahLst/>
              <a:cxnLst/>
              <a:rect l="l" t="t" r="r" b="b"/>
              <a:pathLst>
                <a:path w="2472259" h="226390">
                  <a:moveTo>
                    <a:pt x="2472259" y="0"/>
                  </a:moveTo>
                  <a:lnTo>
                    <a:pt x="0" y="0"/>
                  </a:lnTo>
                  <a:lnTo>
                    <a:pt x="101600" y="113195"/>
                  </a:lnTo>
                  <a:lnTo>
                    <a:pt x="0" y="226390"/>
                  </a:lnTo>
                  <a:lnTo>
                    <a:pt x="2472259" y="226390"/>
                  </a:lnTo>
                  <a:lnTo>
                    <a:pt x="2370659" y="113195"/>
                  </a:lnTo>
                  <a:lnTo>
                    <a:pt x="2472259" y="0"/>
                  </a:lnTo>
                  <a:close/>
                </a:path>
              </a:pathLst>
            </a:custGeom>
            <a:solidFill>
              <a:srgbClr val="F2951E"/>
            </a:solidFill>
          </p:spPr>
          <p:txBody>
            <a:bodyPr/>
            <a:lstStyle/>
            <a:p>
              <a:endParaRPr lang="en-US"/>
            </a:p>
          </p:txBody>
        </p:sp>
        <p:sp>
          <p:nvSpPr>
            <p:cNvPr id="9" name="TextBox 9"/>
            <p:cNvSpPr txBox="1"/>
            <p:nvPr/>
          </p:nvSpPr>
          <p:spPr>
            <a:xfrm>
              <a:off x="0" y="-76200"/>
              <a:ext cx="2472259" cy="402082"/>
            </a:xfrm>
            <a:prstGeom prst="rect">
              <a:avLst/>
            </a:prstGeom>
          </p:spPr>
          <p:txBody>
            <a:bodyPr lIns="50800" tIns="50800" rIns="50800" bIns="50800" rtlCol="0" anchor="ctr"/>
            <a:lstStyle/>
            <a:p>
              <a:pPr algn="ctr">
                <a:lnSpc>
                  <a:spcPts val="5879"/>
                </a:lnSpc>
              </a:pPr>
              <a:r>
                <a:rPr lang="en-US" sz="4199" dirty="0">
                  <a:solidFill>
                    <a:srgbClr val="000000"/>
                  </a:solidFill>
                  <a:latin typeface="DM Sans Bold Italics"/>
                </a:rPr>
                <a:t>Tableau Dashboard for T&amp;G DATA</a:t>
              </a:r>
            </a:p>
          </p:txBody>
        </p:sp>
      </p:grpSp>
    </p:spTree>
  </p:cSld>
  <p:clrMapOvr>
    <a:masterClrMapping/>
  </p:clrMapOvr>
  <p:transition spd="med">
    <p:push/>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666" b="-16666"/>
            </a:stretch>
          </a:blipFill>
        </p:spPr>
        <p:txBody>
          <a:bodyPr/>
          <a:lstStyle/>
          <a:p>
            <a:endParaRPr lang="en-US"/>
          </a:p>
        </p:txBody>
      </p:sp>
      <p:sp>
        <p:nvSpPr>
          <p:cNvPr id="3" name="Freeform 3"/>
          <p:cNvSpPr/>
          <p:nvPr/>
        </p:nvSpPr>
        <p:spPr>
          <a:xfrm>
            <a:off x="15168158" y="-792049"/>
            <a:ext cx="3633582" cy="2725187"/>
          </a:xfrm>
          <a:custGeom>
            <a:avLst/>
            <a:gdLst/>
            <a:ahLst/>
            <a:cxnLst/>
            <a:rect l="l" t="t" r="r" b="b"/>
            <a:pathLst>
              <a:path w="3633582" h="2725187">
                <a:moveTo>
                  <a:pt x="0" y="0"/>
                </a:moveTo>
                <a:lnTo>
                  <a:pt x="3633582" y="0"/>
                </a:lnTo>
                <a:lnTo>
                  <a:pt x="3633582" y="2725187"/>
                </a:lnTo>
                <a:lnTo>
                  <a:pt x="0" y="2725187"/>
                </a:lnTo>
                <a:lnTo>
                  <a:pt x="0" y="0"/>
                </a:lnTo>
                <a:close/>
              </a:path>
            </a:pathLst>
          </a:custGeom>
          <a:blipFill>
            <a:blip r:embed="rId3"/>
            <a:stretch>
              <a:fillRect/>
            </a:stretch>
          </a:blipFill>
        </p:spPr>
        <p:txBody>
          <a:bodyPr/>
          <a:lstStyle/>
          <a:p>
            <a:endParaRPr lang="en-US"/>
          </a:p>
        </p:txBody>
      </p:sp>
      <p:sp>
        <p:nvSpPr>
          <p:cNvPr id="4" name="Freeform 4"/>
          <p:cNvSpPr/>
          <p:nvPr/>
        </p:nvSpPr>
        <p:spPr>
          <a:xfrm rot="177163">
            <a:off x="-8296751" y="-10712168"/>
            <a:ext cx="14252339" cy="14624602"/>
          </a:xfrm>
          <a:custGeom>
            <a:avLst/>
            <a:gdLst/>
            <a:ahLst/>
            <a:cxnLst/>
            <a:rect l="l" t="t" r="r" b="b"/>
            <a:pathLst>
              <a:path w="14252339" h="14624602">
                <a:moveTo>
                  <a:pt x="0" y="0"/>
                </a:moveTo>
                <a:lnTo>
                  <a:pt x="14252340" y="0"/>
                </a:lnTo>
                <a:lnTo>
                  <a:pt x="14252340" y="14624602"/>
                </a:lnTo>
                <a:lnTo>
                  <a:pt x="0" y="1462460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Freeform 5"/>
          <p:cNvSpPr/>
          <p:nvPr/>
        </p:nvSpPr>
        <p:spPr>
          <a:xfrm rot="2600109">
            <a:off x="14524112" y="7402676"/>
            <a:ext cx="9528808" cy="9777695"/>
          </a:xfrm>
          <a:custGeom>
            <a:avLst/>
            <a:gdLst/>
            <a:ahLst/>
            <a:cxnLst/>
            <a:rect l="l" t="t" r="r" b="b"/>
            <a:pathLst>
              <a:path w="9528808" h="9777695">
                <a:moveTo>
                  <a:pt x="0" y="0"/>
                </a:moveTo>
                <a:lnTo>
                  <a:pt x="9528808" y="0"/>
                </a:lnTo>
                <a:lnTo>
                  <a:pt x="9528808" y="9777695"/>
                </a:lnTo>
                <a:lnTo>
                  <a:pt x="0" y="9777695"/>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US"/>
          </a:p>
        </p:txBody>
      </p:sp>
      <p:sp>
        <p:nvSpPr>
          <p:cNvPr id="6" name="Freeform 6"/>
          <p:cNvSpPr/>
          <p:nvPr/>
        </p:nvSpPr>
        <p:spPr>
          <a:xfrm>
            <a:off x="472363" y="1028700"/>
            <a:ext cx="16786937" cy="9181965"/>
          </a:xfrm>
          <a:custGeom>
            <a:avLst/>
            <a:gdLst/>
            <a:ahLst/>
            <a:cxnLst/>
            <a:rect l="l" t="t" r="r" b="b"/>
            <a:pathLst>
              <a:path w="16786937" h="9181965">
                <a:moveTo>
                  <a:pt x="0" y="0"/>
                </a:moveTo>
                <a:lnTo>
                  <a:pt x="16786937" y="0"/>
                </a:lnTo>
                <a:lnTo>
                  <a:pt x="16786937" y="9181965"/>
                </a:lnTo>
                <a:lnTo>
                  <a:pt x="0" y="9181965"/>
                </a:lnTo>
                <a:lnTo>
                  <a:pt x="0" y="0"/>
                </a:lnTo>
                <a:close/>
              </a:path>
            </a:pathLst>
          </a:custGeom>
          <a:blipFill>
            <a:blip r:embed="rId6"/>
            <a:stretch>
              <a:fillRect l="-243" t="-19" b="-868"/>
            </a:stretch>
          </a:blipFill>
        </p:spPr>
        <p:txBody>
          <a:bodyPr/>
          <a:lstStyle/>
          <a:p>
            <a:endParaRPr lang="en-US"/>
          </a:p>
        </p:txBody>
      </p:sp>
      <p:grpSp>
        <p:nvGrpSpPr>
          <p:cNvPr id="7" name="Group 7"/>
          <p:cNvGrpSpPr/>
          <p:nvPr/>
        </p:nvGrpSpPr>
        <p:grpSpPr>
          <a:xfrm>
            <a:off x="4853685" y="-293991"/>
            <a:ext cx="9538331" cy="1551290"/>
            <a:chOff x="0" y="-76200"/>
            <a:chExt cx="2472259" cy="402082"/>
          </a:xfrm>
        </p:grpSpPr>
        <p:sp>
          <p:nvSpPr>
            <p:cNvPr id="8" name="Freeform 8"/>
            <p:cNvSpPr/>
            <p:nvPr/>
          </p:nvSpPr>
          <p:spPr>
            <a:xfrm>
              <a:off x="0" y="0"/>
              <a:ext cx="2472259" cy="226390"/>
            </a:xfrm>
            <a:custGeom>
              <a:avLst/>
              <a:gdLst/>
              <a:ahLst/>
              <a:cxnLst/>
              <a:rect l="l" t="t" r="r" b="b"/>
              <a:pathLst>
                <a:path w="2472259" h="226390">
                  <a:moveTo>
                    <a:pt x="2472259" y="0"/>
                  </a:moveTo>
                  <a:lnTo>
                    <a:pt x="0" y="0"/>
                  </a:lnTo>
                  <a:lnTo>
                    <a:pt x="101600" y="113195"/>
                  </a:lnTo>
                  <a:lnTo>
                    <a:pt x="0" y="226390"/>
                  </a:lnTo>
                  <a:lnTo>
                    <a:pt x="2472259" y="226390"/>
                  </a:lnTo>
                  <a:lnTo>
                    <a:pt x="2370659" y="113195"/>
                  </a:lnTo>
                  <a:lnTo>
                    <a:pt x="2472259" y="0"/>
                  </a:lnTo>
                  <a:close/>
                </a:path>
              </a:pathLst>
            </a:custGeom>
            <a:solidFill>
              <a:srgbClr val="F2951E"/>
            </a:solidFill>
          </p:spPr>
          <p:txBody>
            <a:bodyPr/>
            <a:lstStyle/>
            <a:p>
              <a:endParaRPr lang="en-US"/>
            </a:p>
          </p:txBody>
        </p:sp>
        <p:sp>
          <p:nvSpPr>
            <p:cNvPr id="9" name="TextBox 9"/>
            <p:cNvSpPr txBox="1"/>
            <p:nvPr/>
          </p:nvSpPr>
          <p:spPr>
            <a:xfrm>
              <a:off x="88900" y="-76200"/>
              <a:ext cx="2317898" cy="402082"/>
            </a:xfrm>
            <a:prstGeom prst="rect">
              <a:avLst/>
            </a:prstGeom>
          </p:spPr>
          <p:txBody>
            <a:bodyPr lIns="50800" tIns="50800" rIns="50800" bIns="50800" rtlCol="0" anchor="ctr"/>
            <a:lstStyle/>
            <a:p>
              <a:pPr algn="ctr">
                <a:lnSpc>
                  <a:spcPts val="5879"/>
                </a:lnSpc>
              </a:pPr>
              <a:r>
                <a:rPr lang="en-US" sz="4199" dirty="0">
                  <a:solidFill>
                    <a:srgbClr val="000000"/>
                  </a:solidFill>
                  <a:latin typeface="DM Sans Bold Italics"/>
                </a:rPr>
                <a:t>Tableau Dashboard for VG DATA</a:t>
              </a:r>
            </a:p>
          </p:txBody>
        </p:sp>
      </p:grpSp>
    </p:spTree>
  </p:cSld>
  <p:clrMapOvr>
    <a:masterClrMapping/>
  </p:clrMapOvr>
  <p:transition spd="med">
    <p:push/>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666" b="-16666"/>
            </a:stretch>
          </a:blipFill>
        </p:spPr>
        <p:txBody>
          <a:bodyPr/>
          <a:lstStyle/>
          <a:p>
            <a:endParaRPr lang="en-US"/>
          </a:p>
        </p:txBody>
      </p:sp>
      <p:sp>
        <p:nvSpPr>
          <p:cNvPr id="3" name="Freeform 3"/>
          <p:cNvSpPr/>
          <p:nvPr/>
        </p:nvSpPr>
        <p:spPr>
          <a:xfrm>
            <a:off x="14505569" y="-803171"/>
            <a:ext cx="3633582" cy="2725187"/>
          </a:xfrm>
          <a:custGeom>
            <a:avLst/>
            <a:gdLst/>
            <a:ahLst/>
            <a:cxnLst/>
            <a:rect l="l" t="t" r="r" b="b"/>
            <a:pathLst>
              <a:path w="3633582" h="2725187">
                <a:moveTo>
                  <a:pt x="0" y="0"/>
                </a:moveTo>
                <a:lnTo>
                  <a:pt x="3633582" y="0"/>
                </a:lnTo>
                <a:lnTo>
                  <a:pt x="3633582" y="2725187"/>
                </a:lnTo>
                <a:lnTo>
                  <a:pt x="0" y="2725187"/>
                </a:lnTo>
                <a:lnTo>
                  <a:pt x="0" y="0"/>
                </a:lnTo>
                <a:close/>
              </a:path>
            </a:pathLst>
          </a:custGeom>
          <a:blipFill>
            <a:blip r:embed="rId3"/>
            <a:stretch>
              <a:fillRect/>
            </a:stretch>
          </a:blipFill>
        </p:spPr>
        <p:txBody>
          <a:bodyPr/>
          <a:lstStyle/>
          <a:p>
            <a:endParaRPr lang="en-US"/>
          </a:p>
        </p:txBody>
      </p:sp>
      <p:sp>
        <p:nvSpPr>
          <p:cNvPr id="4" name="Freeform 4"/>
          <p:cNvSpPr/>
          <p:nvPr/>
        </p:nvSpPr>
        <p:spPr>
          <a:xfrm rot="177163">
            <a:off x="-8890298" y="-11136130"/>
            <a:ext cx="14252339" cy="14624602"/>
          </a:xfrm>
          <a:custGeom>
            <a:avLst/>
            <a:gdLst/>
            <a:ahLst/>
            <a:cxnLst/>
            <a:rect l="l" t="t" r="r" b="b"/>
            <a:pathLst>
              <a:path w="14252339" h="14624602">
                <a:moveTo>
                  <a:pt x="0" y="0"/>
                </a:moveTo>
                <a:lnTo>
                  <a:pt x="14252339" y="0"/>
                </a:lnTo>
                <a:lnTo>
                  <a:pt x="14252339" y="14624602"/>
                </a:lnTo>
                <a:lnTo>
                  <a:pt x="0" y="1462460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Freeform 5"/>
          <p:cNvSpPr/>
          <p:nvPr/>
        </p:nvSpPr>
        <p:spPr>
          <a:xfrm rot="2600109">
            <a:off x="14212401" y="7260549"/>
            <a:ext cx="9528808" cy="9777695"/>
          </a:xfrm>
          <a:custGeom>
            <a:avLst/>
            <a:gdLst/>
            <a:ahLst/>
            <a:cxnLst/>
            <a:rect l="l" t="t" r="r" b="b"/>
            <a:pathLst>
              <a:path w="9528808" h="9777695">
                <a:moveTo>
                  <a:pt x="0" y="0"/>
                </a:moveTo>
                <a:lnTo>
                  <a:pt x="9528808" y="0"/>
                </a:lnTo>
                <a:lnTo>
                  <a:pt x="9528808" y="9777695"/>
                </a:lnTo>
                <a:lnTo>
                  <a:pt x="0" y="9777695"/>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US"/>
          </a:p>
        </p:txBody>
      </p:sp>
      <p:grpSp>
        <p:nvGrpSpPr>
          <p:cNvPr id="6" name="Group 6"/>
          <p:cNvGrpSpPr/>
          <p:nvPr/>
        </p:nvGrpSpPr>
        <p:grpSpPr>
          <a:xfrm>
            <a:off x="4674389" y="-346271"/>
            <a:ext cx="7196290" cy="1645896"/>
            <a:chOff x="0" y="-76353"/>
            <a:chExt cx="1865221" cy="426603"/>
          </a:xfrm>
        </p:grpSpPr>
        <p:sp>
          <p:nvSpPr>
            <p:cNvPr id="7" name="Freeform 7"/>
            <p:cNvSpPr/>
            <p:nvPr/>
          </p:nvSpPr>
          <p:spPr>
            <a:xfrm>
              <a:off x="0" y="0"/>
              <a:ext cx="1845931" cy="226390"/>
            </a:xfrm>
            <a:custGeom>
              <a:avLst/>
              <a:gdLst/>
              <a:ahLst/>
              <a:cxnLst/>
              <a:rect l="l" t="t" r="r" b="b"/>
              <a:pathLst>
                <a:path w="1845931" h="226390">
                  <a:moveTo>
                    <a:pt x="1845931" y="0"/>
                  </a:moveTo>
                  <a:lnTo>
                    <a:pt x="0" y="0"/>
                  </a:lnTo>
                  <a:lnTo>
                    <a:pt x="101600" y="113195"/>
                  </a:lnTo>
                  <a:lnTo>
                    <a:pt x="0" y="226390"/>
                  </a:lnTo>
                  <a:lnTo>
                    <a:pt x="1845931" y="226390"/>
                  </a:lnTo>
                  <a:lnTo>
                    <a:pt x="1744331" y="113195"/>
                  </a:lnTo>
                  <a:lnTo>
                    <a:pt x="1845931" y="0"/>
                  </a:lnTo>
                  <a:close/>
                </a:path>
              </a:pathLst>
            </a:custGeom>
            <a:solidFill>
              <a:srgbClr val="F2951E"/>
            </a:solidFill>
          </p:spPr>
          <p:txBody>
            <a:bodyPr/>
            <a:lstStyle/>
            <a:p>
              <a:endParaRPr lang="en-US"/>
            </a:p>
          </p:txBody>
        </p:sp>
        <p:sp>
          <p:nvSpPr>
            <p:cNvPr id="8" name="TextBox 8"/>
            <p:cNvSpPr txBox="1"/>
            <p:nvPr/>
          </p:nvSpPr>
          <p:spPr>
            <a:xfrm>
              <a:off x="66564" y="-76353"/>
              <a:ext cx="1798657" cy="426603"/>
            </a:xfrm>
            <a:prstGeom prst="rect">
              <a:avLst/>
            </a:prstGeom>
          </p:spPr>
          <p:txBody>
            <a:bodyPr lIns="50800" tIns="50800" rIns="50800" bIns="50800" rtlCol="0" anchor="ctr"/>
            <a:lstStyle/>
            <a:p>
              <a:pPr algn="ctr">
                <a:lnSpc>
                  <a:spcPts val="5879"/>
                </a:lnSpc>
              </a:pPr>
              <a:r>
                <a:rPr lang="en-US" sz="4199" dirty="0">
                  <a:solidFill>
                    <a:srgbClr val="000000"/>
                  </a:solidFill>
                  <a:latin typeface="DM Sans Bold Italics"/>
                </a:rPr>
                <a:t>TIME SERIES</a:t>
              </a:r>
            </a:p>
          </p:txBody>
        </p:sp>
      </p:grpSp>
      <p:sp>
        <p:nvSpPr>
          <p:cNvPr id="9" name="Freeform 9"/>
          <p:cNvSpPr/>
          <p:nvPr/>
        </p:nvSpPr>
        <p:spPr>
          <a:xfrm>
            <a:off x="376188" y="2407791"/>
            <a:ext cx="8767812" cy="4926509"/>
          </a:xfrm>
          <a:custGeom>
            <a:avLst/>
            <a:gdLst/>
            <a:ahLst/>
            <a:cxnLst/>
            <a:rect l="l" t="t" r="r" b="b"/>
            <a:pathLst>
              <a:path w="8767812" h="4926509">
                <a:moveTo>
                  <a:pt x="0" y="0"/>
                </a:moveTo>
                <a:lnTo>
                  <a:pt x="8767812" y="0"/>
                </a:lnTo>
                <a:lnTo>
                  <a:pt x="8767812" y="4926509"/>
                </a:lnTo>
                <a:lnTo>
                  <a:pt x="0" y="4926509"/>
                </a:lnTo>
                <a:lnTo>
                  <a:pt x="0" y="0"/>
                </a:lnTo>
                <a:close/>
              </a:path>
            </a:pathLst>
          </a:custGeom>
          <a:blipFill>
            <a:blip r:embed="rId6"/>
            <a:stretch>
              <a:fillRect l="-4144" b="-4066"/>
            </a:stretch>
          </a:blipFill>
        </p:spPr>
        <p:txBody>
          <a:bodyPr/>
          <a:lstStyle/>
          <a:p>
            <a:endParaRPr lang="en-US"/>
          </a:p>
        </p:txBody>
      </p:sp>
      <p:sp>
        <p:nvSpPr>
          <p:cNvPr id="10" name="Freeform 10"/>
          <p:cNvSpPr/>
          <p:nvPr/>
        </p:nvSpPr>
        <p:spPr>
          <a:xfrm>
            <a:off x="9512840" y="2433236"/>
            <a:ext cx="8281275" cy="4875619"/>
          </a:xfrm>
          <a:custGeom>
            <a:avLst/>
            <a:gdLst/>
            <a:ahLst/>
            <a:cxnLst/>
            <a:rect l="l" t="t" r="r" b="b"/>
            <a:pathLst>
              <a:path w="8281275" h="4875619">
                <a:moveTo>
                  <a:pt x="0" y="0"/>
                </a:moveTo>
                <a:lnTo>
                  <a:pt x="8281275" y="0"/>
                </a:lnTo>
                <a:lnTo>
                  <a:pt x="8281275" y="4875618"/>
                </a:lnTo>
                <a:lnTo>
                  <a:pt x="0" y="4875618"/>
                </a:lnTo>
                <a:lnTo>
                  <a:pt x="0" y="0"/>
                </a:lnTo>
                <a:close/>
              </a:path>
            </a:pathLst>
          </a:custGeom>
          <a:blipFill>
            <a:blip r:embed="rId7"/>
            <a:stretch>
              <a:fillRect/>
            </a:stretch>
          </a:blipFill>
        </p:spPr>
        <p:txBody>
          <a:bodyPr/>
          <a:lstStyle/>
          <a:p>
            <a:endParaRPr lang="en-US"/>
          </a:p>
        </p:txBody>
      </p:sp>
      <p:sp>
        <p:nvSpPr>
          <p:cNvPr id="11" name="TextBox 11"/>
          <p:cNvSpPr txBox="1"/>
          <p:nvPr/>
        </p:nvSpPr>
        <p:spPr>
          <a:xfrm>
            <a:off x="867602" y="1299626"/>
            <a:ext cx="5248192" cy="396091"/>
          </a:xfrm>
          <a:prstGeom prst="rect">
            <a:avLst/>
          </a:prstGeom>
        </p:spPr>
        <p:txBody>
          <a:bodyPr lIns="0" tIns="0" rIns="0" bIns="0" rtlCol="0" anchor="t">
            <a:spAutoFit/>
          </a:bodyPr>
          <a:lstStyle/>
          <a:p>
            <a:pPr marL="518165" lvl="1" indent="-259082">
              <a:lnSpc>
                <a:spcPts val="3360"/>
              </a:lnSpc>
              <a:buFont typeface="Arial"/>
              <a:buChar char="•"/>
            </a:pPr>
            <a:r>
              <a:rPr lang="en-US" sz="2400">
                <a:solidFill>
                  <a:srgbClr val="000000"/>
                </a:solidFill>
                <a:latin typeface="Canva Sans Bold Italics"/>
              </a:rPr>
              <a:t>Positive Reviews for T&amp;G Data</a:t>
            </a:r>
          </a:p>
        </p:txBody>
      </p:sp>
      <p:sp>
        <p:nvSpPr>
          <p:cNvPr id="12" name="TextBox 12"/>
          <p:cNvSpPr txBox="1"/>
          <p:nvPr/>
        </p:nvSpPr>
        <p:spPr>
          <a:xfrm>
            <a:off x="10432723" y="1299626"/>
            <a:ext cx="5255346" cy="396091"/>
          </a:xfrm>
          <a:prstGeom prst="rect">
            <a:avLst/>
          </a:prstGeom>
        </p:spPr>
        <p:txBody>
          <a:bodyPr lIns="0" tIns="0" rIns="0" bIns="0" rtlCol="0" anchor="t">
            <a:spAutoFit/>
          </a:bodyPr>
          <a:lstStyle/>
          <a:p>
            <a:pPr marL="518165" lvl="1" indent="-259082">
              <a:lnSpc>
                <a:spcPts val="3360"/>
              </a:lnSpc>
              <a:buFont typeface="Arial"/>
              <a:buChar char="•"/>
            </a:pPr>
            <a:r>
              <a:rPr lang="en-US" sz="2400">
                <a:solidFill>
                  <a:srgbClr val="000000"/>
                </a:solidFill>
                <a:latin typeface="Canva Sans Bold Italics"/>
              </a:rPr>
              <a:t>Negative Reviews for T&amp;G Data</a:t>
            </a:r>
          </a:p>
        </p:txBody>
      </p:sp>
      <p:sp>
        <p:nvSpPr>
          <p:cNvPr id="13" name="AutoShape 13"/>
          <p:cNvSpPr/>
          <p:nvPr/>
        </p:nvSpPr>
        <p:spPr>
          <a:xfrm>
            <a:off x="307273" y="1917253"/>
            <a:ext cx="6939476" cy="0"/>
          </a:xfrm>
          <a:prstGeom prst="line">
            <a:avLst/>
          </a:prstGeom>
          <a:ln w="9525" cap="flat">
            <a:solidFill>
              <a:srgbClr val="000000"/>
            </a:solidFill>
            <a:prstDash val="solid"/>
            <a:headEnd type="none" w="sm" len="sm"/>
            <a:tailEnd type="none" w="sm" len="sm"/>
          </a:ln>
        </p:spPr>
        <p:txBody>
          <a:bodyPr/>
          <a:lstStyle/>
          <a:p>
            <a:endParaRPr lang="en-US"/>
          </a:p>
        </p:txBody>
      </p:sp>
      <p:sp>
        <p:nvSpPr>
          <p:cNvPr id="14" name="AutoShape 14"/>
          <p:cNvSpPr/>
          <p:nvPr/>
        </p:nvSpPr>
        <p:spPr>
          <a:xfrm>
            <a:off x="9590658" y="1926778"/>
            <a:ext cx="6939476" cy="0"/>
          </a:xfrm>
          <a:prstGeom prst="line">
            <a:avLst/>
          </a:prstGeom>
          <a:ln w="9525" cap="flat">
            <a:solidFill>
              <a:srgbClr val="000000"/>
            </a:solidFill>
            <a:prstDash val="solid"/>
            <a:headEnd type="none" w="sm" len="sm"/>
            <a:tailEnd type="none" w="sm" len="sm"/>
          </a:ln>
        </p:spPr>
        <p:txBody>
          <a:bodyPr/>
          <a:lstStyle/>
          <a:p>
            <a:endParaRPr lang="en-US"/>
          </a:p>
        </p:txBody>
      </p:sp>
      <p:sp>
        <p:nvSpPr>
          <p:cNvPr id="15" name="TextBox 15"/>
          <p:cNvSpPr txBox="1"/>
          <p:nvPr/>
        </p:nvSpPr>
        <p:spPr>
          <a:xfrm>
            <a:off x="867602" y="7786594"/>
            <a:ext cx="16391698" cy="1471706"/>
          </a:xfrm>
          <a:prstGeom prst="rect">
            <a:avLst/>
          </a:prstGeom>
        </p:spPr>
        <p:txBody>
          <a:bodyPr lIns="0" tIns="0" rIns="0" bIns="0" rtlCol="0" anchor="t">
            <a:spAutoFit/>
          </a:bodyPr>
          <a:lstStyle/>
          <a:p>
            <a:pPr>
              <a:lnSpc>
                <a:spcPts val="3920"/>
              </a:lnSpc>
              <a:spcBef>
                <a:spcPct val="0"/>
              </a:spcBef>
            </a:pPr>
            <a:r>
              <a:rPr lang="en-US" sz="2800">
                <a:solidFill>
                  <a:srgbClr val="000000"/>
                </a:solidFill>
                <a:latin typeface="Canva Sans Italics"/>
              </a:rPr>
              <a:t>Positive reviews of the product show two significant peaks in 2018 and 2020, while negative reviews also shows peaks with sharp decline this suggests there is no significant change over time.</a:t>
            </a:r>
          </a:p>
        </p:txBody>
      </p:sp>
    </p:spTree>
  </p:cSld>
  <p:clrMapOvr>
    <a:masterClrMapping/>
  </p:clrMapOvr>
  <p:transition spd="med">
    <p:push/>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666" b="-16666"/>
            </a:stretch>
          </a:blipFill>
        </p:spPr>
        <p:txBody>
          <a:bodyPr/>
          <a:lstStyle/>
          <a:p>
            <a:endParaRPr lang="en-US"/>
          </a:p>
        </p:txBody>
      </p:sp>
      <p:sp>
        <p:nvSpPr>
          <p:cNvPr id="3" name="Freeform 3"/>
          <p:cNvSpPr/>
          <p:nvPr/>
        </p:nvSpPr>
        <p:spPr>
          <a:xfrm>
            <a:off x="15168158" y="-792049"/>
            <a:ext cx="3633582" cy="2725187"/>
          </a:xfrm>
          <a:custGeom>
            <a:avLst/>
            <a:gdLst/>
            <a:ahLst/>
            <a:cxnLst/>
            <a:rect l="l" t="t" r="r" b="b"/>
            <a:pathLst>
              <a:path w="3633582" h="2725187">
                <a:moveTo>
                  <a:pt x="0" y="0"/>
                </a:moveTo>
                <a:lnTo>
                  <a:pt x="3633582" y="0"/>
                </a:lnTo>
                <a:lnTo>
                  <a:pt x="3633582" y="2725187"/>
                </a:lnTo>
                <a:lnTo>
                  <a:pt x="0" y="2725187"/>
                </a:lnTo>
                <a:lnTo>
                  <a:pt x="0" y="0"/>
                </a:lnTo>
                <a:close/>
              </a:path>
            </a:pathLst>
          </a:custGeom>
          <a:blipFill>
            <a:blip r:embed="rId3"/>
            <a:stretch>
              <a:fillRect/>
            </a:stretch>
          </a:blipFill>
        </p:spPr>
        <p:txBody>
          <a:bodyPr/>
          <a:lstStyle/>
          <a:p>
            <a:endParaRPr lang="en-US"/>
          </a:p>
        </p:txBody>
      </p:sp>
      <p:sp>
        <p:nvSpPr>
          <p:cNvPr id="4" name="Freeform 4"/>
          <p:cNvSpPr/>
          <p:nvPr/>
        </p:nvSpPr>
        <p:spPr>
          <a:xfrm rot="177163">
            <a:off x="-8296751" y="-10712168"/>
            <a:ext cx="14252339" cy="14624602"/>
          </a:xfrm>
          <a:custGeom>
            <a:avLst/>
            <a:gdLst/>
            <a:ahLst/>
            <a:cxnLst/>
            <a:rect l="l" t="t" r="r" b="b"/>
            <a:pathLst>
              <a:path w="14252339" h="14624602">
                <a:moveTo>
                  <a:pt x="0" y="0"/>
                </a:moveTo>
                <a:lnTo>
                  <a:pt x="14252340" y="0"/>
                </a:lnTo>
                <a:lnTo>
                  <a:pt x="14252340" y="14624602"/>
                </a:lnTo>
                <a:lnTo>
                  <a:pt x="0" y="1462460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Freeform 5"/>
          <p:cNvSpPr/>
          <p:nvPr/>
        </p:nvSpPr>
        <p:spPr>
          <a:xfrm rot="2600109">
            <a:off x="14524112" y="7402676"/>
            <a:ext cx="9528808" cy="9777695"/>
          </a:xfrm>
          <a:custGeom>
            <a:avLst/>
            <a:gdLst/>
            <a:ahLst/>
            <a:cxnLst/>
            <a:rect l="l" t="t" r="r" b="b"/>
            <a:pathLst>
              <a:path w="9528808" h="9777695">
                <a:moveTo>
                  <a:pt x="0" y="0"/>
                </a:moveTo>
                <a:lnTo>
                  <a:pt x="9528808" y="0"/>
                </a:lnTo>
                <a:lnTo>
                  <a:pt x="9528808" y="9777695"/>
                </a:lnTo>
                <a:lnTo>
                  <a:pt x="0" y="9777695"/>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US"/>
          </a:p>
        </p:txBody>
      </p:sp>
      <p:sp>
        <p:nvSpPr>
          <p:cNvPr id="6" name="Freeform 6"/>
          <p:cNvSpPr/>
          <p:nvPr/>
        </p:nvSpPr>
        <p:spPr>
          <a:xfrm>
            <a:off x="9279860" y="2266513"/>
            <a:ext cx="8728370" cy="5064610"/>
          </a:xfrm>
          <a:custGeom>
            <a:avLst/>
            <a:gdLst/>
            <a:ahLst/>
            <a:cxnLst/>
            <a:rect l="l" t="t" r="r" b="b"/>
            <a:pathLst>
              <a:path w="8728370" h="5064610">
                <a:moveTo>
                  <a:pt x="0" y="0"/>
                </a:moveTo>
                <a:lnTo>
                  <a:pt x="8728370" y="0"/>
                </a:lnTo>
                <a:lnTo>
                  <a:pt x="8728370" y="5064609"/>
                </a:lnTo>
                <a:lnTo>
                  <a:pt x="0" y="5064609"/>
                </a:lnTo>
                <a:lnTo>
                  <a:pt x="0" y="0"/>
                </a:lnTo>
                <a:close/>
              </a:path>
            </a:pathLst>
          </a:custGeom>
          <a:blipFill>
            <a:blip r:embed="rId6"/>
            <a:stretch>
              <a:fillRect/>
            </a:stretch>
          </a:blipFill>
        </p:spPr>
        <p:txBody>
          <a:bodyPr/>
          <a:lstStyle/>
          <a:p>
            <a:endParaRPr lang="en-US"/>
          </a:p>
        </p:txBody>
      </p:sp>
      <p:sp>
        <p:nvSpPr>
          <p:cNvPr id="7" name="Freeform 7"/>
          <p:cNvSpPr/>
          <p:nvPr/>
        </p:nvSpPr>
        <p:spPr>
          <a:xfrm>
            <a:off x="520703" y="2223650"/>
            <a:ext cx="8759158" cy="5064610"/>
          </a:xfrm>
          <a:custGeom>
            <a:avLst/>
            <a:gdLst/>
            <a:ahLst/>
            <a:cxnLst/>
            <a:rect l="l" t="t" r="r" b="b"/>
            <a:pathLst>
              <a:path w="8759158" h="5064610">
                <a:moveTo>
                  <a:pt x="0" y="0"/>
                </a:moveTo>
                <a:lnTo>
                  <a:pt x="8759157" y="0"/>
                </a:lnTo>
                <a:lnTo>
                  <a:pt x="8759157" y="5064610"/>
                </a:lnTo>
                <a:lnTo>
                  <a:pt x="0" y="5064610"/>
                </a:lnTo>
                <a:lnTo>
                  <a:pt x="0" y="0"/>
                </a:lnTo>
                <a:close/>
              </a:path>
            </a:pathLst>
          </a:custGeom>
          <a:blipFill>
            <a:blip r:embed="rId7"/>
            <a:stretch>
              <a:fillRect/>
            </a:stretch>
          </a:blipFill>
        </p:spPr>
        <p:txBody>
          <a:bodyPr/>
          <a:lstStyle/>
          <a:p>
            <a:endParaRPr lang="en-US"/>
          </a:p>
        </p:txBody>
      </p:sp>
      <p:sp>
        <p:nvSpPr>
          <p:cNvPr id="8" name="TextBox 8"/>
          <p:cNvSpPr txBox="1"/>
          <p:nvPr/>
        </p:nvSpPr>
        <p:spPr>
          <a:xfrm>
            <a:off x="11014604" y="1294076"/>
            <a:ext cx="5258882" cy="396091"/>
          </a:xfrm>
          <a:prstGeom prst="rect">
            <a:avLst/>
          </a:prstGeom>
        </p:spPr>
        <p:txBody>
          <a:bodyPr lIns="0" tIns="0" rIns="0" bIns="0" rtlCol="0" anchor="t">
            <a:spAutoFit/>
          </a:bodyPr>
          <a:lstStyle/>
          <a:p>
            <a:pPr marL="518160" lvl="1" indent="-259080">
              <a:lnSpc>
                <a:spcPts val="3359"/>
              </a:lnSpc>
              <a:buFont typeface="Arial"/>
              <a:buChar char="•"/>
            </a:pPr>
            <a:r>
              <a:rPr lang="en-US" sz="2400">
                <a:solidFill>
                  <a:srgbClr val="000000"/>
                </a:solidFill>
                <a:latin typeface="Canva Sans Bold Italics"/>
              </a:rPr>
              <a:t>Negative Reviews for VG Data</a:t>
            </a:r>
          </a:p>
        </p:txBody>
      </p:sp>
      <p:sp>
        <p:nvSpPr>
          <p:cNvPr id="9" name="TextBox 9"/>
          <p:cNvSpPr txBox="1"/>
          <p:nvPr/>
        </p:nvSpPr>
        <p:spPr>
          <a:xfrm>
            <a:off x="1679965" y="1294076"/>
            <a:ext cx="6607347" cy="396091"/>
          </a:xfrm>
          <a:prstGeom prst="rect">
            <a:avLst/>
          </a:prstGeom>
        </p:spPr>
        <p:txBody>
          <a:bodyPr lIns="0" tIns="0" rIns="0" bIns="0" rtlCol="0" anchor="t">
            <a:spAutoFit/>
          </a:bodyPr>
          <a:lstStyle/>
          <a:p>
            <a:pPr marL="518160" lvl="1" indent="-259080">
              <a:lnSpc>
                <a:spcPts val="3359"/>
              </a:lnSpc>
              <a:buFont typeface="Arial"/>
              <a:buChar char="•"/>
            </a:pPr>
            <a:r>
              <a:rPr lang="en-US" sz="2400">
                <a:solidFill>
                  <a:srgbClr val="000000"/>
                </a:solidFill>
                <a:latin typeface="Canva Sans Bold Italics"/>
              </a:rPr>
              <a:t>Positive Reviews for VG Data</a:t>
            </a:r>
          </a:p>
        </p:txBody>
      </p:sp>
      <p:grpSp>
        <p:nvGrpSpPr>
          <p:cNvPr id="10" name="Group 10"/>
          <p:cNvGrpSpPr/>
          <p:nvPr/>
        </p:nvGrpSpPr>
        <p:grpSpPr>
          <a:xfrm>
            <a:off x="5267936" y="-329280"/>
            <a:ext cx="7121866" cy="1404199"/>
            <a:chOff x="0" y="-76200"/>
            <a:chExt cx="1845931" cy="363958"/>
          </a:xfrm>
        </p:grpSpPr>
        <p:sp>
          <p:nvSpPr>
            <p:cNvPr id="11" name="Freeform 11"/>
            <p:cNvSpPr/>
            <p:nvPr/>
          </p:nvSpPr>
          <p:spPr>
            <a:xfrm>
              <a:off x="0" y="0"/>
              <a:ext cx="1845931" cy="226385"/>
            </a:xfrm>
            <a:custGeom>
              <a:avLst/>
              <a:gdLst/>
              <a:ahLst/>
              <a:cxnLst/>
              <a:rect l="l" t="t" r="r" b="b"/>
              <a:pathLst>
                <a:path w="1845931" h="226385">
                  <a:moveTo>
                    <a:pt x="1845931" y="0"/>
                  </a:moveTo>
                  <a:lnTo>
                    <a:pt x="0" y="0"/>
                  </a:lnTo>
                  <a:lnTo>
                    <a:pt x="101600" y="113192"/>
                  </a:lnTo>
                  <a:lnTo>
                    <a:pt x="0" y="226385"/>
                  </a:lnTo>
                  <a:lnTo>
                    <a:pt x="1845931" y="226385"/>
                  </a:lnTo>
                  <a:lnTo>
                    <a:pt x="1744331" y="113192"/>
                  </a:lnTo>
                  <a:lnTo>
                    <a:pt x="1845931" y="0"/>
                  </a:lnTo>
                  <a:close/>
                </a:path>
              </a:pathLst>
            </a:custGeom>
            <a:solidFill>
              <a:srgbClr val="F2951E"/>
            </a:solidFill>
          </p:spPr>
          <p:txBody>
            <a:bodyPr/>
            <a:lstStyle/>
            <a:p>
              <a:endParaRPr lang="en-US"/>
            </a:p>
          </p:txBody>
        </p:sp>
        <p:sp>
          <p:nvSpPr>
            <p:cNvPr id="12" name="TextBox 12"/>
            <p:cNvSpPr txBox="1"/>
            <p:nvPr/>
          </p:nvSpPr>
          <p:spPr>
            <a:xfrm>
              <a:off x="88900" y="-76200"/>
              <a:ext cx="1646979" cy="363958"/>
            </a:xfrm>
            <a:prstGeom prst="rect">
              <a:avLst/>
            </a:prstGeom>
          </p:spPr>
          <p:txBody>
            <a:bodyPr lIns="50800" tIns="50800" rIns="50800" bIns="50800" rtlCol="0" anchor="ctr"/>
            <a:lstStyle/>
            <a:p>
              <a:pPr algn="ctr">
                <a:lnSpc>
                  <a:spcPts val="5879"/>
                </a:lnSpc>
              </a:pPr>
              <a:r>
                <a:rPr lang="en-US" sz="4199" dirty="0">
                  <a:solidFill>
                    <a:srgbClr val="000000"/>
                  </a:solidFill>
                  <a:latin typeface="DM Sans Bold Italics"/>
                </a:rPr>
                <a:t>TIME SERIES</a:t>
              </a:r>
            </a:p>
          </p:txBody>
        </p:sp>
      </p:grpSp>
      <p:sp>
        <p:nvSpPr>
          <p:cNvPr id="13" name="AutoShape 13"/>
          <p:cNvSpPr/>
          <p:nvPr/>
        </p:nvSpPr>
        <p:spPr>
          <a:xfrm>
            <a:off x="1419941" y="1923613"/>
            <a:ext cx="5701987" cy="4762"/>
          </a:xfrm>
          <a:prstGeom prst="line">
            <a:avLst/>
          </a:prstGeom>
          <a:ln w="9525" cap="flat">
            <a:solidFill>
              <a:srgbClr val="000000"/>
            </a:solidFill>
            <a:prstDash val="solid"/>
            <a:headEnd type="none" w="sm" len="sm"/>
            <a:tailEnd type="none" w="sm" len="sm"/>
          </a:ln>
        </p:spPr>
        <p:txBody>
          <a:bodyPr/>
          <a:lstStyle/>
          <a:p>
            <a:endParaRPr lang="en-US"/>
          </a:p>
        </p:txBody>
      </p:sp>
      <p:sp>
        <p:nvSpPr>
          <p:cNvPr id="14" name="AutoShape 14"/>
          <p:cNvSpPr/>
          <p:nvPr/>
        </p:nvSpPr>
        <p:spPr>
          <a:xfrm flipV="1">
            <a:off x="11014608" y="1909325"/>
            <a:ext cx="5797527" cy="4763"/>
          </a:xfrm>
          <a:prstGeom prst="line">
            <a:avLst/>
          </a:prstGeom>
          <a:ln w="9525" cap="flat">
            <a:solidFill>
              <a:srgbClr val="000000"/>
            </a:solidFill>
            <a:prstDash val="solid"/>
            <a:headEnd type="none" w="sm" len="sm"/>
            <a:tailEnd type="none" w="sm" len="sm"/>
          </a:ln>
        </p:spPr>
        <p:txBody>
          <a:bodyPr/>
          <a:lstStyle/>
          <a:p>
            <a:endParaRPr lang="en-US"/>
          </a:p>
        </p:txBody>
      </p:sp>
      <p:sp>
        <p:nvSpPr>
          <p:cNvPr id="15" name="TextBox 15"/>
          <p:cNvSpPr txBox="1"/>
          <p:nvPr/>
        </p:nvSpPr>
        <p:spPr>
          <a:xfrm>
            <a:off x="919634" y="7521622"/>
            <a:ext cx="16065315" cy="1471636"/>
          </a:xfrm>
          <a:prstGeom prst="rect">
            <a:avLst/>
          </a:prstGeom>
        </p:spPr>
        <p:txBody>
          <a:bodyPr lIns="0" tIns="0" rIns="0" bIns="0" rtlCol="0" anchor="t">
            <a:spAutoFit/>
          </a:bodyPr>
          <a:lstStyle/>
          <a:p>
            <a:pPr algn="ctr">
              <a:lnSpc>
                <a:spcPts val="3927"/>
              </a:lnSpc>
            </a:pPr>
            <a:endParaRPr/>
          </a:p>
          <a:p>
            <a:pPr>
              <a:lnSpc>
                <a:spcPts val="3919"/>
              </a:lnSpc>
              <a:spcBef>
                <a:spcPct val="0"/>
              </a:spcBef>
            </a:pPr>
            <a:r>
              <a:rPr lang="en-US" sz="2799">
                <a:solidFill>
                  <a:srgbClr val="000000"/>
                </a:solidFill>
                <a:latin typeface="Canva Sans Italics"/>
              </a:rPr>
              <a:t>In both graphs, positive and negative reviews exhibit an upward trend, indicating a potential increase in the future. </a:t>
            </a:r>
          </a:p>
        </p:txBody>
      </p:sp>
    </p:spTree>
  </p:cSld>
  <p:clrMapOvr>
    <a:masterClrMapping/>
  </p:clrMapOvr>
  <p:transition spd="med">
    <p:push/>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666" b="-16666"/>
            </a:stretch>
          </a:blipFill>
        </p:spPr>
        <p:txBody>
          <a:bodyPr/>
          <a:lstStyle/>
          <a:p>
            <a:endParaRPr lang="en-US"/>
          </a:p>
        </p:txBody>
      </p:sp>
      <p:sp>
        <p:nvSpPr>
          <p:cNvPr id="3" name="Freeform 3"/>
          <p:cNvSpPr/>
          <p:nvPr/>
        </p:nvSpPr>
        <p:spPr>
          <a:xfrm>
            <a:off x="15168158" y="-792049"/>
            <a:ext cx="3633582" cy="2725187"/>
          </a:xfrm>
          <a:custGeom>
            <a:avLst/>
            <a:gdLst/>
            <a:ahLst/>
            <a:cxnLst/>
            <a:rect l="l" t="t" r="r" b="b"/>
            <a:pathLst>
              <a:path w="3633582" h="2725187">
                <a:moveTo>
                  <a:pt x="0" y="0"/>
                </a:moveTo>
                <a:lnTo>
                  <a:pt x="3633582" y="0"/>
                </a:lnTo>
                <a:lnTo>
                  <a:pt x="3633582" y="2725187"/>
                </a:lnTo>
                <a:lnTo>
                  <a:pt x="0" y="2725187"/>
                </a:lnTo>
                <a:lnTo>
                  <a:pt x="0" y="0"/>
                </a:lnTo>
                <a:close/>
              </a:path>
            </a:pathLst>
          </a:custGeom>
          <a:blipFill>
            <a:blip r:embed="rId3"/>
            <a:stretch>
              <a:fillRect/>
            </a:stretch>
          </a:blipFill>
        </p:spPr>
        <p:txBody>
          <a:bodyPr/>
          <a:lstStyle/>
          <a:p>
            <a:endParaRPr lang="en-US"/>
          </a:p>
        </p:txBody>
      </p:sp>
      <p:sp>
        <p:nvSpPr>
          <p:cNvPr id="4" name="Freeform 4"/>
          <p:cNvSpPr/>
          <p:nvPr/>
        </p:nvSpPr>
        <p:spPr>
          <a:xfrm rot="177163">
            <a:off x="-8296751" y="-10712168"/>
            <a:ext cx="14252339" cy="14624602"/>
          </a:xfrm>
          <a:custGeom>
            <a:avLst/>
            <a:gdLst/>
            <a:ahLst/>
            <a:cxnLst/>
            <a:rect l="l" t="t" r="r" b="b"/>
            <a:pathLst>
              <a:path w="14252339" h="14624602">
                <a:moveTo>
                  <a:pt x="0" y="0"/>
                </a:moveTo>
                <a:lnTo>
                  <a:pt x="14252340" y="0"/>
                </a:lnTo>
                <a:lnTo>
                  <a:pt x="14252340" y="14624602"/>
                </a:lnTo>
                <a:lnTo>
                  <a:pt x="0" y="1462460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Freeform 5"/>
          <p:cNvSpPr/>
          <p:nvPr/>
        </p:nvSpPr>
        <p:spPr>
          <a:xfrm rot="2600109">
            <a:off x="14524112" y="7402676"/>
            <a:ext cx="9528808" cy="9777695"/>
          </a:xfrm>
          <a:custGeom>
            <a:avLst/>
            <a:gdLst/>
            <a:ahLst/>
            <a:cxnLst/>
            <a:rect l="l" t="t" r="r" b="b"/>
            <a:pathLst>
              <a:path w="9528808" h="9777695">
                <a:moveTo>
                  <a:pt x="0" y="0"/>
                </a:moveTo>
                <a:lnTo>
                  <a:pt x="9528808" y="0"/>
                </a:lnTo>
                <a:lnTo>
                  <a:pt x="9528808" y="9777695"/>
                </a:lnTo>
                <a:lnTo>
                  <a:pt x="0" y="9777695"/>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US"/>
          </a:p>
        </p:txBody>
      </p:sp>
      <p:grpSp>
        <p:nvGrpSpPr>
          <p:cNvPr id="6" name="Group 6"/>
          <p:cNvGrpSpPr/>
          <p:nvPr/>
        </p:nvGrpSpPr>
        <p:grpSpPr>
          <a:xfrm>
            <a:off x="5267936" y="-329281"/>
            <a:ext cx="7121866" cy="1560090"/>
            <a:chOff x="0" y="-76200"/>
            <a:chExt cx="1845931" cy="404363"/>
          </a:xfrm>
        </p:grpSpPr>
        <p:sp>
          <p:nvSpPr>
            <p:cNvPr id="7" name="Freeform 7"/>
            <p:cNvSpPr/>
            <p:nvPr/>
          </p:nvSpPr>
          <p:spPr>
            <a:xfrm>
              <a:off x="0" y="0"/>
              <a:ext cx="1845931" cy="226390"/>
            </a:xfrm>
            <a:custGeom>
              <a:avLst/>
              <a:gdLst/>
              <a:ahLst/>
              <a:cxnLst/>
              <a:rect l="l" t="t" r="r" b="b"/>
              <a:pathLst>
                <a:path w="1845931" h="226390">
                  <a:moveTo>
                    <a:pt x="1845931" y="0"/>
                  </a:moveTo>
                  <a:lnTo>
                    <a:pt x="0" y="0"/>
                  </a:lnTo>
                  <a:lnTo>
                    <a:pt x="101600" y="113195"/>
                  </a:lnTo>
                  <a:lnTo>
                    <a:pt x="0" y="226390"/>
                  </a:lnTo>
                  <a:lnTo>
                    <a:pt x="1845931" y="226390"/>
                  </a:lnTo>
                  <a:lnTo>
                    <a:pt x="1744331" y="113195"/>
                  </a:lnTo>
                  <a:lnTo>
                    <a:pt x="1845931" y="0"/>
                  </a:lnTo>
                  <a:close/>
                </a:path>
              </a:pathLst>
            </a:custGeom>
            <a:solidFill>
              <a:srgbClr val="F2951E"/>
            </a:solidFill>
          </p:spPr>
          <p:txBody>
            <a:bodyPr/>
            <a:lstStyle/>
            <a:p>
              <a:endParaRPr lang="en-US"/>
            </a:p>
          </p:txBody>
        </p:sp>
        <p:sp>
          <p:nvSpPr>
            <p:cNvPr id="8" name="TextBox 8"/>
            <p:cNvSpPr txBox="1"/>
            <p:nvPr/>
          </p:nvSpPr>
          <p:spPr>
            <a:xfrm>
              <a:off x="88900" y="-76200"/>
              <a:ext cx="1607010" cy="404363"/>
            </a:xfrm>
            <a:prstGeom prst="rect">
              <a:avLst/>
            </a:prstGeom>
          </p:spPr>
          <p:txBody>
            <a:bodyPr lIns="50800" tIns="50800" rIns="50800" bIns="50800" rtlCol="0" anchor="ctr"/>
            <a:lstStyle/>
            <a:p>
              <a:pPr algn="ctr">
                <a:lnSpc>
                  <a:spcPts val="5879"/>
                </a:lnSpc>
              </a:pPr>
              <a:r>
                <a:rPr lang="en-US" sz="4199" dirty="0">
                  <a:solidFill>
                    <a:srgbClr val="000000"/>
                  </a:solidFill>
                  <a:latin typeface="DM Sans Bold Italics"/>
                </a:rPr>
                <a:t>Classification</a:t>
              </a:r>
            </a:p>
          </p:txBody>
        </p:sp>
      </p:grpSp>
      <p:sp>
        <p:nvSpPr>
          <p:cNvPr id="9" name="Freeform 9"/>
          <p:cNvSpPr/>
          <p:nvPr/>
        </p:nvSpPr>
        <p:spPr>
          <a:xfrm>
            <a:off x="929060" y="4909815"/>
            <a:ext cx="10034295" cy="2020130"/>
          </a:xfrm>
          <a:custGeom>
            <a:avLst/>
            <a:gdLst/>
            <a:ahLst/>
            <a:cxnLst/>
            <a:rect l="l" t="t" r="r" b="b"/>
            <a:pathLst>
              <a:path w="10034295" h="2020130">
                <a:moveTo>
                  <a:pt x="0" y="0"/>
                </a:moveTo>
                <a:lnTo>
                  <a:pt x="10034295" y="0"/>
                </a:lnTo>
                <a:lnTo>
                  <a:pt x="10034295" y="2020130"/>
                </a:lnTo>
                <a:lnTo>
                  <a:pt x="0" y="2020130"/>
                </a:lnTo>
                <a:lnTo>
                  <a:pt x="0" y="0"/>
                </a:lnTo>
                <a:close/>
              </a:path>
            </a:pathLst>
          </a:custGeom>
          <a:blipFill>
            <a:blip r:embed="rId6"/>
            <a:stretch>
              <a:fillRect t="-3871" b="-3871"/>
            </a:stretch>
          </a:blipFill>
        </p:spPr>
        <p:txBody>
          <a:bodyPr/>
          <a:lstStyle/>
          <a:p>
            <a:endParaRPr lang="en-US"/>
          </a:p>
        </p:txBody>
      </p:sp>
      <p:sp>
        <p:nvSpPr>
          <p:cNvPr id="10" name="Freeform 10"/>
          <p:cNvSpPr/>
          <p:nvPr/>
        </p:nvSpPr>
        <p:spPr>
          <a:xfrm>
            <a:off x="1110134" y="7624897"/>
            <a:ext cx="10122316" cy="1956729"/>
          </a:xfrm>
          <a:custGeom>
            <a:avLst/>
            <a:gdLst/>
            <a:ahLst/>
            <a:cxnLst/>
            <a:rect l="l" t="t" r="r" b="b"/>
            <a:pathLst>
              <a:path w="10122316" h="1956729">
                <a:moveTo>
                  <a:pt x="0" y="0"/>
                </a:moveTo>
                <a:lnTo>
                  <a:pt x="10122316" y="0"/>
                </a:lnTo>
                <a:lnTo>
                  <a:pt x="10122316" y="1956729"/>
                </a:lnTo>
                <a:lnTo>
                  <a:pt x="0" y="1956729"/>
                </a:lnTo>
                <a:lnTo>
                  <a:pt x="0" y="0"/>
                </a:lnTo>
                <a:close/>
              </a:path>
            </a:pathLst>
          </a:custGeom>
          <a:blipFill>
            <a:blip r:embed="rId7"/>
            <a:stretch>
              <a:fillRect l="-3538" t="-1754" b="-1754"/>
            </a:stretch>
          </a:blipFill>
        </p:spPr>
        <p:txBody>
          <a:bodyPr/>
          <a:lstStyle/>
          <a:p>
            <a:endParaRPr lang="en-US"/>
          </a:p>
        </p:txBody>
      </p:sp>
      <p:sp>
        <p:nvSpPr>
          <p:cNvPr id="11" name="TextBox 11"/>
          <p:cNvSpPr txBox="1"/>
          <p:nvPr/>
        </p:nvSpPr>
        <p:spPr>
          <a:xfrm>
            <a:off x="1110134" y="781005"/>
            <a:ext cx="16067731" cy="3452609"/>
          </a:xfrm>
          <a:prstGeom prst="rect">
            <a:avLst/>
          </a:prstGeom>
        </p:spPr>
        <p:txBody>
          <a:bodyPr lIns="0" tIns="0" rIns="0" bIns="0" rtlCol="0" anchor="t">
            <a:spAutoFit/>
          </a:bodyPr>
          <a:lstStyle/>
          <a:p>
            <a:pPr>
              <a:lnSpc>
                <a:spcPts val="3919"/>
              </a:lnSpc>
            </a:pPr>
            <a:endParaRPr dirty="0"/>
          </a:p>
          <a:p>
            <a:pPr>
              <a:lnSpc>
                <a:spcPts val="3919"/>
              </a:lnSpc>
            </a:pPr>
            <a:r>
              <a:rPr lang="en-US" sz="2799" dirty="0">
                <a:solidFill>
                  <a:srgbClr val="000000"/>
                </a:solidFill>
                <a:latin typeface="Canva Sans Italics"/>
              </a:rPr>
              <a:t>The preprocessed data exhibited imbalance, prompting the application of various techniques such as Class Weight and SMOTE to address this issue. We explored several models including Naive Bayes, Logistic Regression, and Random Forest to identify the most suitable one.</a:t>
            </a:r>
            <a:r>
              <a:rPr lang="en-US" sz="2799" dirty="0">
                <a:solidFill>
                  <a:srgbClr val="000000"/>
                </a:solidFill>
                <a:latin typeface="Canva Sans Bold Italics"/>
              </a:rPr>
              <a:t> Ultimately, the Random Forest model with SMOTE emerged as the optimal choice</a:t>
            </a:r>
            <a:r>
              <a:rPr lang="en-US" sz="2799" dirty="0">
                <a:solidFill>
                  <a:srgbClr val="000000"/>
                </a:solidFill>
                <a:latin typeface="Canva Sans Italics"/>
              </a:rPr>
              <a:t>, delivering the desired results.</a:t>
            </a:r>
          </a:p>
          <a:p>
            <a:pPr>
              <a:lnSpc>
                <a:spcPts val="3919"/>
              </a:lnSpc>
              <a:spcBef>
                <a:spcPct val="0"/>
              </a:spcBef>
            </a:pPr>
            <a:endParaRPr lang="en-US" sz="2799" dirty="0">
              <a:solidFill>
                <a:srgbClr val="000000"/>
              </a:solidFill>
              <a:latin typeface="Canva Sans Italics"/>
            </a:endParaRPr>
          </a:p>
        </p:txBody>
      </p:sp>
      <p:sp>
        <p:nvSpPr>
          <p:cNvPr id="12" name="TextBox 12"/>
          <p:cNvSpPr txBox="1"/>
          <p:nvPr/>
        </p:nvSpPr>
        <p:spPr>
          <a:xfrm>
            <a:off x="1110134" y="4111988"/>
            <a:ext cx="14655369" cy="580278"/>
          </a:xfrm>
          <a:prstGeom prst="rect">
            <a:avLst/>
          </a:prstGeom>
        </p:spPr>
        <p:txBody>
          <a:bodyPr lIns="0" tIns="0" rIns="0" bIns="0" rtlCol="0" anchor="t">
            <a:spAutoFit/>
          </a:bodyPr>
          <a:lstStyle/>
          <a:p>
            <a:pPr marL="0" lvl="0" indent="0">
              <a:lnSpc>
                <a:spcPts val="4759"/>
              </a:lnSpc>
              <a:spcBef>
                <a:spcPct val="0"/>
              </a:spcBef>
            </a:pPr>
            <a:r>
              <a:rPr lang="en-US" sz="3399">
                <a:solidFill>
                  <a:srgbClr val="000000"/>
                </a:solidFill>
                <a:latin typeface="Canva Sans Italics"/>
              </a:rPr>
              <a:t>Best model after comparing all models for Toys &amp; Games Data</a:t>
            </a:r>
          </a:p>
        </p:txBody>
      </p:sp>
      <p:sp>
        <p:nvSpPr>
          <p:cNvPr id="13" name="TextBox 13"/>
          <p:cNvSpPr txBox="1"/>
          <p:nvPr/>
        </p:nvSpPr>
        <p:spPr>
          <a:xfrm>
            <a:off x="1028700" y="6825543"/>
            <a:ext cx="14655369" cy="580278"/>
          </a:xfrm>
          <a:prstGeom prst="rect">
            <a:avLst/>
          </a:prstGeom>
        </p:spPr>
        <p:txBody>
          <a:bodyPr lIns="0" tIns="0" rIns="0" bIns="0" rtlCol="0" anchor="t">
            <a:spAutoFit/>
          </a:bodyPr>
          <a:lstStyle/>
          <a:p>
            <a:pPr marL="0" lvl="0" indent="0">
              <a:lnSpc>
                <a:spcPts val="4759"/>
              </a:lnSpc>
              <a:spcBef>
                <a:spcPct val="0"/>
              </a:spcBef>
            </a:pPr>
            <a:r>
              <a:rPr lang="en-US" sz="3399">
                <a:solidFill>
                  <a:srgbClr val="000000"/>
                </a:solidFill>
                <a:latin typeface="Canva Sans Italics"/>
              </a:rPr>
              <a:t>Best model after comparing all models for Video Games Data</a:t>
            </a:r>
          </a:p>
        </p:txBody>
      </p:sp>
    </p:spTree>
  </p:cSld>
  <p:clrMapOvr>
    <a:masterClrMapping/>
  </p:clrMapOvr>
  <p:transition spd="med">
    <p:push/>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666" b="-16666"/>
            </a:stretch>
          </a:blipFill>
        </p:spPr>
        <p:txBody>
          <a:bodyPr/>
          <a:lstStyle/>
          <a:p>
            <a:endParaRPr lang="en-US"/>
          </a:p>
        </p:txBody>
      </p:sp>
      <p:sp>
        <p:nvSpPr>
          <p:cNvPr id="3" name="Freeform 3"/>
          <p:cNvSpPr/>
          <p:nvPr/>
        </p:nvSpPr>
        <p:spPr>
          <a:xfrm>
            <a:off x="15168158" y="-792049"/>
            <a:ext cx="3633582" cy="2725187"/>
          </a:xfrm>
          <a:custGeom>
            <a:avLst/>
            <a:gdLst/>
            <a:ahLst/>
            <a:cxnLst/>
            <a:rect l="l" t="t" r="r" b="b"/>
            <a:pathLst>
              <a:path w="3633582" h="2725187">
                <a:moveTo>
                  <a:pt x="0" y="0"/>
                </a:moveTo>
                <a:lnTo>
                  <a:pt x="3633582" y="0"/>
                </a:lnTo>
                <a:lnTo>
                  <a:pt x="3633582" y="2725187"/>
                </a:lnTo>
                <a:lnTo>
                  <a:pt x="0" y="2725187"/>
                </a:lnTo>
                <a:lnTo>
                  <a:pt x="0" y="0"/>
                </a:lnTo>
                <a:close/>
              </a:path>
            </a:pathLst>
          </a:custGeom>
          <a:blipFill>
            <a:blip r:embed="rId3"/>
            <a:stretch>
              <a:fillRect/>
            </a:stretch>
          </a:blipFill>
        </p:spPr>
        <p:txBody>
          <a:bodyPr/>
          <a:lstStyle/>
          <a:p>
            <a:endParaRPr lang="en-US"/>
          </a:p>
        </p:txBody>
      </p:sp>
      <p:sp>
        <p:nvSpPr>
          <p:cNvPr id="4" name="Freeform 4"/>
          <p:cNvSpPr/>
          <p:nvPr/>
        </p:nvSpPr>
        <p:spPr>
          <a:xfrm rot="177163">
            <a:off x="-8973156" y="-11081694"/>
            <a:ext cx="14252339" cy="14624602"/>
          </a:xfrm>
          <a:custGeom>
            <a:avLst/>
            <a:gdLst/>
            <a:ahLst/>
            <a:cxnLst/>
            <a:rect l="l" t="t" r="r" b="b"/>
            <a:pathLst>
              <a:path w="14252339" h="14624602">
                <a:moveTo>
                  <a:pt x="0" y="0"/>
                </a:moveTo>
                <a:lnTo>
                  <a:pt x="14252339" y="0"/>
                </a:lnTo>
                <a:lnTo>
                  <a:pt x="14252339" y="14624602"/>
                </a:lnTo>
                <a:lnTo>
                  <a:pt x="0" y="1462460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Freeform 5"/>
          <p:cNvSpPr/>
          <p:nvPr/>
        </p:nvSpPr>
        <p:spPr>
          <a:xfrm rot="2600109">
            <a:off x="14524112" y="7402676"/>
            <a:ext cx="9528808" cy="9777695"/>
          </a:xfrm>
          <a:custGeom>
            <a:avLst/>
            <a:gdLst/>
            <a:ahLst/>
            <a:cxnLst/>
            <a:rect l="l" t="t" r="r" b="b"/>
            <a:pathLst>
              <a:path w="9528808" h="9777695">
                <a:moveTo>
                  <a:pt x="0" y="0"/>
                </a:moveTo>
                <a:lnTo>
                  <a:pt x="9528808" y="0"/>
                </a:lnTo>
                <a:lnTo>
                  <a:pt x="9528808" y="9777695"/>
                </a:lnTo>
                <a:lnTo>
                  <a:pt x="0" y="9777695"/>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US"/>
          </a:p>
        </p:txBody>
      </p:sp>
      <p:sp>
        <p:nvSpPr>
          <p:cNvPr id="6" name="Freeform 6"/>
          <p:cNvSpPr/>
          <p:nvPr/>
        </p:nvSpPr>
        <p:spPr>
          <a:xfrm>
            <a:off x="1028700" y="1258840"/>
            <a:ext cx="15956249" cy="8821051"/>
          </a:xfrm>
          <a:custGeom>
            <a:avLst/>
            <a:gdLst/>
            <a:ahLst/>
            <a:cxnLst/>
            <a:rect l="l" t="t" r="r" b="b"/>
            <a:pathLst>
              <a:path w="15956249" h="8821051">
                <a:moveTo>
                  <a:pt x="0" y="0"/>
                </a:moveTo>
                <a:lnTo>
                  <a:pt x="15956249" y="0"/>
                </a:lnTo>
                <a:lnTo>
                  <a:pt x="15956249" y="8821051"/>
                </a:lnTo>
                <a:lnTo>
                  <a:pt x="0" y="8821051"/>
                </a:lnTo>
                <a:lnTo>
                  <a:pt x="0" y="0"/>
                </a:lnTo>
                <a:close/>
              </a:path>
            </a:pathLst>
          </a:custGeom>
          <a:blipFill>
            <a:blip r:embed="rId6"/>
            <a:stretch>
              <a:fillRect/>
            </a:stretch>
          </a:blipFill>
        </p:spPr>
        <p:txBody>
          <a:bodyPr/>
          <a:lstStyle/>
          <a:p>
            <a:endParaRPr lang="en-US"/>
          </a:p>
        </p:txBody>
      </p:sp>
      <p:sp>
        <p:nvSpPr>
          <p:cNvPr id="7" name="TextBox 7"/>
          <p:cNvSpPr txBox="1"/>
          <p:nvPr/>
        </p:nvSpPr>
        <p:spPr>
          <a:xfrm>
            <a:off x="-190237" y="223679"/>
            <a:ext cx="11263005" cy="795496"/>
          </a:xfrm>
          <a:prstGeom prst="rect">
            <a:avLst/>
          </a:prstGeom>
        </p:spPr>
        <p:txBody>
          <a:bodyPr lIns="0" tIns="0" rIns="0" bIns="0" rtlCol="0" anchor="t">
            <a:spAutoFit/>
          </a:bodyPr>
          <a:lstStyle/>
          <a:p>
            <a:pPr marL="0" lvl="0" indent="0" algn="ctr">
              <a:lnSpc>
                <a:spcPts val="6576"/>
              </a:lnSpc>
              <a:spcBef>
                <a:spcPct val="0"/>
              </a:spcBef>
            </a:pPr>
            <a:r>
              <a:rPr lang="en-US" sz="4697">
                <a:solidFill>
                  <a:srgbClr val="000000"/>
                </a:solidFill>
                <a:latin typeface="Canva Sans Bold Italics"/>
              </a:rPr>
              <a:t>API for Review Prediction</a:t>
            </a:r>
          </a:p>
        </p:txBody>
      </p:sp>
      <p:sp>
        <p:nvSpPr>
          <p:cNvPr id="8" name="AutoShape 8"/>
          <p:cNvSpPr/>
          <p:nvPr/>
        </p:nvSpPr>
        <p:spPr>
          <a:xfrm flipV="1">
            <a:off x="1362806" y="1023937"/>
            <a:ext cx="11105268" cy="0"/>
          </a:xfrm>
          <a:prstGeom prst="line">
            <a:avLst/>
          </a:prstGeom>
          <a:ln w="9525" cap="flat">
            <a:solidFill>
              <a:srgbClr val="000000"/>
            </a:solidFill>
            <a:prstDash val="solid"/>
            <a:headEnd type="none" w="sm" len="sm"/>
            <a:tailEnd type="none" w="sm" len="sm"/>
          </a:ln>
        </p:spPr>
        <p:txBody>
          <a:bodyPr/>
          <a:lstStyle/>
          <a:p>
            <a:endParaRPr lang="en-US"/>
          </a:p>
        </p:txBody>
      </p:sp>
    </p:spTree>
  </p:cSld>
  <p:clrMapOvr>
    <a:masterClrMapping/>
  </p:clrMapOvr>
  <p:transition spd="med">
    <p:push/>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666" b="-16666"/>
            </a:stretch>
          </a:blipFill>
        </p:spPr>
        <p:txBody>
          <a:bodyPr/>
          <a:lstStyle/>
          <a:p>
            <a:endParaRPr lang="en-US"/>
          </a:p>
        </p:txBody>
      </p:sp>
      <p:sp>
        <p:nvSpPr>
          <p:cNvPr id="3" name="Freeform 3"/>
          <p:cNvSpPr/>
          <p:nvPr/>
        </p:nvSpPr>
        <p:spPr>
          <a:xfrm>
            <a:off x="15168158" y="-792049"/>
            <a:ext cx="3633582" cy="2725187"/>
          </a:xfrm>
          <a:custGeom>
            <a:avLst/>
            <a:gdLst/>
            <a:ahLst/>
            <a:cxnLst/>
            <a:rect l="l" t="t" r="r" b="b"/>
            <a:pathLst>
              <a:path w="3633582" h="2725187">
                <a:moveTo>
                  <a:pt x="0" y="0"/>
                </a:moveTo>
                <a:lnTo>
                  <a:pt x="3633582" y="0"/>
                </a:lnTo>
                <a:lnTo>
                  <a:pt x="3633582" y="2725187"/>
                </a:lnTo>
                <a:lnTo>
                  <a:pt x="0" y="2725187"/>
                </a:lnTo>
                <a:lnTo>
                  <a:pt x="0" y="0"/>
                </a:lnTo>
                <a:close/>
              </a:path>
            </a:pathLst>
          </a:custGeom>
          <a:blipFill>
            <a:blip r:embed="rId3"/>
            <a:stretch>
              <a:fillRect/>
            </a:stretch>
          </a:blipFill>
        </p:spPr>
        <p:txBody>
          <a:bodyPr/>
          <a:lstStyle/>
          <a:p>
            <a:endParaRPr lang="en-US"/>
          </a:p>
        </p:txBody>
      </p:sp>
      <p:sp>
        <p:nvSpPr>
          <p:cNvPr id="4" name="Freeform 4"/>
          <p:cNvSpPr/>
          <p:nvPr/>
        </p:nvSpPr>
        <p:spPr>
          <a:xfrm rot="177163">
            <a:off x="-8296751" y="-10712168"/>
            <a:ext cx="14252339" cy="14624602"/>
          </a:xfrm>
          <a:custGeom>
            <a:avLst/>
            <a:gdLst/>
            <a:ahLst/>
            <a:cxnLst/>
            <a:rect l="l" t="t" r="r" b="b"/>
            <a:pathLst>
              <a:path w="14252339" h="14624602">
                <a:moveTo>
                  <a:pt x="0" y="0"/>
                </a:moveTo>
                <a:lnTo>
                  <a:pt x="14252340" y="0"/>
                </a:lnTo>
                <a:lnTo>
                  <a:pt x="14252340" y="14624602"/>
                </a:lnTo>
                <a:lnTo>
                  <a:pt x="0" y="1462460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Freeform 5"/>
          <p:cNvSpPr/>
          <p:nvPr/>
        </p:nvSpPr>
        <p:spPr>
          <a:xfrm rot="2600109">
            <a:off x="14693214" y="7712695"/>
            <a:ext cx="9528808" cy="9777695"/>
          </a:xfrm>
          <a:custGeom>
            <a:avLst/>
            <a:gdLst/>
            <a:ahLst/>
            <a:cxnLst/>
            <a:rect l="l" t="t" r="r" b="b"/>
            <a:pathLst>
              <a:path w="9528808" h="9777695">
                <a:moveTo>
                  <a:pt x="0" y="0"/>
                </a:moveTo>
                <a:lnTo>
                  <a:pt x="9528808" y="0"/>
                </a:lnTo>
                <a:lnTo>
                  <a:pt x="9528808" y="9777695"/>
                </a:lnTo>
                <a:lnTo>
                  <a:pt x="0" y="9777695"/>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US"/>
          </a:p>
        </p:txBody>
      </p:sp>
      <p:grpSp>
        <p:nvGrpSpPr>
          <p:cNvPr id="6" name="Group 6"/>
          <p:cNvGrpSpPr/>
          <p:nvPr/>
        </p:nvGrpSpPr>
        <p:grpSpPr>
          <a:xfrm>
            <a:off x="5267936" y="-329280"/>
            <a:ext cx="7121866" cy="1529515"/>
            <a:chOff x="0" y="-76200"/>
            <a:chExt cx="1845931" cy="396439"/>
          </a:xfrm>
        </p:grpSpPr>
        <p:sp>
          <p:nvSpPr>
            <p:cNvPr id="7" name="Freeform 7"/>
            <p:cNvSpPr/>
            <p:nvPr/>
          </p:nvSpPr>
          <p:spPr>
            <a:xfrm>
              <a:off x="0" y="0"/>
              <a:ext cx="1845931" cy="226385"/>
            </a:xfrm>
            <a:custGeom>
              <a:avLst/>
              <a:gdLst/>
              <a:ahLst/>
              <a:cxnLst/>
              <a:rect l="l" t="t" r="r" b="b"/>
              <a:pathLst>
                <a:path w="1845931" h="226385">
                  <a:moveTo>
                    <a:pt x="1845931" y="0"/>
                  </a:moveTo>
                  <a:lnTo>
                    <a:pt x="0" y="0"/>
                  </a:lnTo>
                  <a:lnTo>
                    <a:pt x="101600" y="113192"/>
                  </a:lnTo>
                  <a:lnTo>
                    <a:pt x="0" y="226385"/>
                  </a:lnTo>
                  <a:lnTo>
                    <a:pt x="1845931" y="226385"/>
                  </a:lnTo>
                  <a:lnTo>
                    <a:pt x="1744331" y="113192"/>
                  </a:lnTo>
                  <a:lnTo>
                    <a:pt x="1845931" y="0"/>
                  </a:lnTo>
                  <a:close/>
                </a:path>
              </a:pathLst>
            </a:custGeom>
            <a:solidFill>
              <a:srgbClr val="F2951E"/>
            </a:solidFill>
          </p:spPr>
          <p:txBody>
            <a:bodyPr/>
            <a:lstStyle/>
            <a:p>
              <a:endParaRPr lang="en-US"/>
            </a:p>
          </p:txBody>
        </p:sp>
        <p:sp>
          <p:nvSpPr>
            <p:cNvPr id="8" name="TextBox 8"/>
            <p:cNvSpPr txBox="1"/>
            <p:nvPr/>
          </p:nvSpPr>
          <p:spPr>
            <a:xfrm>
              <a:off x="88900" y="-76200"/>
              <a:ext cx="1549919" cy="396439"/>
            </a:xfrm>
            <a:prstGeom prst="rect">
              <a:avLst/>
            </a:prstGeom>
          </p:spPr>
          <p:txBody>
            <a:bodyPr lIns="50800" tIns="50800" rIns="50800" bIns="50800" rtlCol="0" anchor="ctr"/>
            <a:lstStyle/>
            <a:p>
              <a:pPr algn="ctr">
                <a:lnSpc>
                  <a:spcPts val="5879"/>
                </a:lnSpc>
              </a:pPr>
              <a:r>
                <a:rPr lang="en-US" sz="4199" dirty="0">
                  <a:solidFill>
                    <a:srgbClr val="000000"/>
                  </a:solidFill>
                  <a:latin typeface="DM Sans Bold Italics"/>
                </a:rPr>
                <a:t>Clustering</a:t>
              </a:r>
            </a:p>
          </p:txBody>
        </p:sp>
      </p:grpSp>
      <p:sp>
        <p:nvSpPr>
          <p:cNvPr id="9" name="Freeform 9"/>
          <p:cNvSpPr/>
          <p:nvPr/>
        </p:nvSpPr>
        <p:spPr>
          <a:xfrm>
            <a:off x="7190069" y="1933138"/>
            <a:ext cx="10894215" cy="8135500"/>
          </a:xfrm>
          <a:custGeom>
            <a:avLst/>
            <a:gdLst/>
            <a:ahLst/>
            <a:cxnLst/>
            <a:rect l="l" t="t" r="r" b="b"/>
            <a:pathLst>
              <a:path w="10894215" h="8135500">
                <a:moveTo>
                  <a:pt x="0" y="0"/>
                </a:moveTo>
                <a:lnTo>
                  <a:pt x="10894214" y="0"/>
                </a:lnTo>
                <a:lnTo>
                  <a:pt x="10894214" y="8135499"/>
                </a:lnTo>
                <a:lnTo>
                  <a:pt x="0" y="8135499"/>
                </a:lnTo>
                <a:lnTo>
                  <a:pt x="0" y="0"/>
                </a:lnTo>
                <a:close/>
              </a:path>
            </a:pathLst>
          </a:custGeom>
          <a:blipFill>
            <a:blip r:embed="rId6"/>
            <a:stretch>
              <a:fillRect t="-1832" b="-1832"/>
            </a:stretch>
          </a:blipFill>
        </p:spPr>
        <p:txBody>
          <a:bodyPr/>
          <a:lstStyle/>
          <a:p>
            <a:endParaRPr lang="en-US"/>
          </a:p>
        </p:txBody>
      </p:sp>
      <p:sp>
        <p:nvSpPr>
          <p:cNvPr id="10" name="TextBox 10"/>
          <p:cNvSpPr txBox="1"/>
          <p:nvPr/>
        </p:nvSpPr>
        <p:spPr>
          <a:xfrm>
            <a:off x="1028700" y="962025"/>
            <a:ext cx="7277100" cy="574196"/>
          </a:xfrm>
          <a:prstGeom prst="rect">
            <a:avLst/>
          </a:prstGeom>
        </p:spPr>
        <p:txBody>
          <a:bodyPr wrap="square" lIns="0" tIns="0" rIns="0" bIns="0" rtlCol="0" anchor="t">
            <a:spAutoFit/>
          </a:bodyPr>
          <a:lstStyle/>
          <a:p>
            <a:pPr marL="0" lvl="0" indent="0" algn="ctr">
              <a:lnSpc>
                <a:spcPts val="4759"/>
              </a:lnSpc>
              <a:spcBef>
                <a:spcPct val="0"/>
              </a:spcBef>
            </a:pPr>
            <a:r>
              <a:rPr lang="en-US" sz="3399" dirty="0">
                <a:solidFill>
                  <a:srgbClr val="000000"/>
                </a:solidFill>
                <a:latin typeface="Canva Sans Italics"/>
              </a:rPr>
              <a:t>Clustering on Toys &amp; Games Data</a:t>
            </a:r>
          </a:p>
        </p:txBody>
      </p:sp>
      <p:sp>
        <p:nvSpPr>
          <p:cNvPr id="11" name="TextBox 11"/>
          <p:cNvSpPr txBox="1"/>
          <p:nvPr/>
        </p:nvSpPr>
        <p:spPr>
          <a:xfrm>
            <a:off x="305246" y="3567464"/>
            <a:ext cx="6155637" cy="3452569"/>
          </a:xfrm>
          <a:prstGeom prst="rect">
            <a:avLst/>
          </a:prstGeom>
        </p:spPr>
        <p:txBody>
          <a:bodyPr lIns="0" tIns="0" rIns="0" bIns="0" rtlCol="0" anchor="t">
            <a:spAutoFit/>
          </a:bodyPr>
          <a:lstStyle/>
          <a:p>
            <a:pPr marL="604863" lvl="1" indent="-302431">
              <a:lnSpc>
                <a:spcPts val="3922"/>
              </a:lnSpc>
              <a:buFont typeface="Arial"/>
              <a:buChar char="•"/>
            </a:pPr>
            <a:r>
              <a:rPr lang="en-US" sz="2801">
                <a:solidFill>
                  <a:srgbClr val="000000"/>
                </a:solidFill>
                <a:latin typeface="Canva Sans Bold Italics"/>
              </a:rPr>
              <a:t>"Cluster C" comprises the majority of unsatisfied customers,</a:t>
            </a:r>
            <a:r>
              <a:rPr lang="en-US" sz="2801">
                <a:solidFill>
                  <a:srgbClr val="000000"/>
                </a:solidFill>
                <a:latin typeface="Canva Sans Italics"/>
              </a:rPr>
              <a:t> whereas "Cluster A" and "Cluster D" have the most satisfied customers. "Cluster B" falls into the category of average satisfaction.</a:t>
            </a:r>
          </a:p>
        </p:txBody>
      </p:sp>
      <p:sp>
        <p:nvSpPr>
          <p:cNvPr id="12" name="AutoShape 12"/>
          <p:cNvSpPr/>
          <p:nvPr/>
        </p:nvSpPr>
        <p:spPr>
          <a:xfrm>
            <a:off x="1028700" y="1566687"/>
            <a:ext cx="7581900" cy="4349"/>
          </a:xfrm>
          <a:prstGeom prst="line">
            <a:avLst/>
          </a:prstGeom>
          <a:ln w="9525" cap="flat">
            <a:solidFill>
              <a:srgbClr val="000000"/>
            </a:solidFill>
            <a:prstDash val="solid"/>
            <a:headEnd type="none" w="sm" len="sm"/>
            <a:tailEnd type="none" w="sm" len="sm"/>
          </a:ln>
        </p:spPr>
        <p:txBody>
          <a:bodyPr/>
          <a:lstStyle/>
          <a:p>
            <a:endParaRPr lang="en-US"/>
          </a:p>
        </p:txBody>
      </p:sp>
    </p:spTree>
  </p:cSld>
  <p:clrMapOvr>
    <a:masterClrMapping/>
  </p:clrMapOvr>
  <p:transition spd="med">
    <p:push/>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666" b="-16666"/>
            </a:stretch>
          </a:blipFill>
        </p:spPr>
        <p:txBody>
          <a:bodyPr/>
          <a:lstStyle/>
          <a:p>
            <a:endParaRPr lang="en-US"/>
          </a:p>
        </p:txBody>
      </p:sp>
      <p:sp>
        <p:nvSpPr>
          <p:cNvPr id="3" name="Freeform 3"/>
          <p:cNvSpPr/>
          <p:nvPr/>
        </p:nvSpPr>
        <p:spPr>
          <a:xfrm>
            <a:off x="15168158" y="-792049"/>
            <a:ext cx="3633582" cy="2725187"/>
          </a:xfrm>
          <a:custGeom>
            <a:avLst/>
            <a:gdLst/>
            <a:ahLst/>
            <a:cxnLst/>
            <a:rect l="l" t="t" r="r" b="b"/>
            <a:pathLst>
              <a:path w="3633582" h="2725187">
                <a:moveTo>
                  <a:pt x="0" y="0"/>
                </a:moveTo>
                <a:lnTo>
                  <a:pt x="3633582" y="0"/>
                </a:lnTo>
                <a:lnTo>
                  <a:pt x="3633582" y="2725187"/>
                </a:lnTo>
                <a:lnTo>
                  <a:pt x="0" y="2725187"/>
                </a:lnTo>
                <a:lnTo>
                  <a:pt x="0" y="0"/>
                </a:lnTo>
                <a:close/>
              </a:path>
            </a:pathLst>
          </a:custGeom>
          <a:blipFill>
            <a:blip r:embed="rId3"/>
            <a:stretch>
              <a:fillRect/>
            </a:stretch>
          </a:blipFill>
        </p:spPr>
        <p:txBody>
          <a:bodyPr/>
          <a:lstStyle/>
          <a:p>
            <a:endParaRPr lang="en-US"/>
          </a:p>
        </p:txBody>
      </p:sp>
      <p:sp>
        <p:nvSpPr>
          <p:cNvPr id="4" name="Freeform 4"/>
          <p:cNvSpPr/>
          <p:nvPr/>
        </p:nvSpPr>
        <p:spPr>
          <a:xfrm rot="177163">
            <a:off x="-8296751" y="-10712168"/>
            <a:ext cx="14252339" cy="14624602"/>
          </a:xfrm>
          <a:custGeom>
            <a:avLst/>
            <a:gdLst/>
            <a:ahLst/>
            <a:cxnLst/>
            <a:rect l="l" t="t" r="r" b="b"/>
            <a:pathLst>
              <a:path w="14252339" h="14624602">
                <a:moveTo>
                  <a:pt x="0" y="0"/>
                </a:moveTo>
                <a:lnTo>
                  <a:pt x="14252340" y="0"/>
                </a:lnTo>
                <a:lnTo>
                  <a:pt x="14252340" y="14624602"/>
                </a:lnTo>
                <a:lnTo>
                  <a:pt x="0" y="1462460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Freeform 5"/>
          <p:cNvSpPr/>
          <p:nvPr/>
        </p:nvSpPr>
        <p:spPr>
          <a:xfrm rot="2600109">
            <a:off x="14693214" y="7712695"/>
            <a:ext cx="9528808" cy="9777695"/>
          </a:xfrm>
          <a:custGeom>
            <a:avLst/>
            <a:gdLst/>
            <a:ahLst/>
            <a:cxnLst/>
            <a:rect l="l" t="t" r="r" b="b"/>
            <a:pathLst>
              <a:path w="9528808" h="9777695">
                <a:moveTo>
                  <a:pt x="0" y="0"/>
                </a:moveTo>
                <a:lnTo>
                  <a:pt x="9528808" y="0"/>
                </a:lnTo>
                <a:lnTo>
                  <a:pt x="9528808" y="9777695"/>
                </a:lnTo>
                <a:lnTo>
                  <a:pt x="0" y="9777695"/>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US"/>
          </a:p>
        </p:txBody>
      </p:sp>
      <p:grpSp>
        <p:nvGrpSpPr>
          <p:cNvPr id="6" name="Group 6"/>
          <p:cNvGrpSpPr/>
          <p:nvPr/>
        </p:nvGrpSpPr>
        <p:grpSpPr>
          <a:xfrm>
            <a:off x="5267936" y="-329280"/>
            <a:ext cx="7121866" cy="1515429"/>
            <a:chOff x="0" y="-76200"/>
            <a:chExt cx="1845931" cy="392788"/>
          </a:xfrm>
        </p:grpSpPr>
        <p:sp>
          <p:nvSpPr>
            <p:cNvPr id="7" name="Freeform 7"/>
            <p:cNvSpPr/>
            <p:nvPr/>
          </p:nvSpPr>
          <p:spPr>
            <a:xfrm>
              <a:off x="0" y="0"/>
              <a:ext cx="1845931" cy="226385"/>
            </a:xfrm>
            <a:custGeom>
              <a:avLst/>
              <a:gdLst/>
              <a:ahLst/>
              <a:cxnLst/>
              <a:rect l="l" t="t" r="r" b="b"/>
              <a:pathLst>
                <a:path w="1845931" h="226385">
                  <a:moveTo>
                    <a:pt x="1845931" y="0"/>
                  </a:moveTo>
                  <a:lnTo>
                    <a:pt x="0" y="0"/>
                  </a:lnTo>
                  <a:lnTo>
                    <a:pt x="101600" y="113192"/>
                  </a:lnTo>
                  <a:lnTo>
                    <a:pt x="0" y="226385"/>
                  </a:lnTo>
                  <a:lnTo>
                    <a:pt x="1845931" y="226385"/>
                  </a:lnTo>
                  <a:lnTo>
                    <a:pt x="1744331" y="113192"/>
                  </a:lnTo>
                  <a:lnTo>
                    <a:pt x="1845931" y="0"/>
                  </a:lnTo>
                  <a:close/>
                </a:path>
              </a:pathLst>
            </a:custGeom>
            <a:solidFill>
              <a:srgbClr val="F2951E"/>
            </a:solidFill>
          </p:spPr>
          <p:txBody>
            <a:bodyPr/>
            <a:lstStyle/>
            <a:p>
              <a:endParaRPr lang="en-US"/>
            </a:p>
          </p:txBody>
        </p:sp>
        <p:sp>
          <p:nvSpPr>
            <p:cNvPr id="8" name="TextBox 8"/>
            <p:cNvSpPr txBox="1"/>
            <p:nvPr/>
          </p:nvSpPr>
          <p:spPr>
            <a:xfrm>
              <a:off x="88900" y="-76200"/>
              <a:ext cx="1646979" cy="392788"/>
            </a:xfrm>
            <a:prstGeom prst="rect">
              <a:avLst/>
            </a:prstGeom>
          </p:spPr>
          <p:txBody>
            <a:bodyPr lIns="50800" tIns="50800" rIns="50800" bIns="50800" rtlCol="0" anchor="ctr"/>
            <a:lstStyle/>
            <a:p>
              <a:pPr algn="ctr">
                <a:lnSpc>
                  <a:spcPts val="5879"/>
                </a:lnSpc>
              </a:pPr>
              <a:r>
                <a:rPr lang="en-US" sz="4199" dirty="0">
                  <a:solidFill>
                    <a:srgbClr val="000000"/>
                  </a:solidFill>
                  <a:latin typeface="DM Sans Bold Italics"/>
                </a:rPr>
                <a:t>Clustering</a:t>
              </a:r>
            </a:p>
          </p:txBody>
        </p:sp>
      </p:grpSp>
      <p:sp>
        <p:nvSpPr>
          <p:cNvPr id="9" name="AutoShape 9"/>
          <p:cNvSpPr/>
          <p:nvPr/>
        </p:nvSpPr>
        <p:spPr>
          <a:xfrm>
            <a:off x="870555" y="1775956"/>
            <a:ext cx="6939476" cy="0"/>
          </a:xfrm>
          <a:prstGeom prst="line">
            <a:avLst/>
          </a:prstGeom>
          <a:ln w="9525" cap="flat">
            <a:solidFill>
              <a:srgbClr val="000000"/>
            </a:solidFill>
            <a:prstDash val="solid"/>
            <a:headEnd type="none" w="sm" len="sm"/>
            <a:tailEnd type="none" w="sm" len="sm"/>
          </a:ln>
        </p:spPr>
        <p:txBody>
          <a:bodyPr/>
          <a:lstStyle/>
          <a:p>
            <a:endParaRPr lang="en-US"/>
          </a:p>
        </p:txBody>
      </p:sp>
      <p:sp>
        <p:nvSpPr>
          <p:cNvPr id="10" name="Freeform 10"/>
          <p:cNvSpPr/>
          <p:nvPr/>
        </p:nvSpPr>
        <p:spPr>
          <a:xfrm>
            <a:off x="6767653" y="1780718"/>
            <a:ext cx="11244297" cy="8704747"/>
          </a:xfrm>
          <a:custGeom>
            <a:avLst/>
            <a:gdLst/>
            <a:ahLst/>
            <a:cxnLst/>
            <a:rect l="l" t="t" r="r" b="b"/>
            <a:pathLst>
              <a:path w="11244297" h="8704747">
                <a:moveTo>
                  <a:pt x="0" y="0"/>
                </a:moveTo>
                <a:lnTo>
                  <a:pt x="11244297" y="0"/>
                </a:lnTo>
                <a:lnTo>
                  <a:pt x="11244297" y="8704747"/>
                </a:lnTo>
                <a:lnTo>
                  <a:pt x="0" y="8704747"/>
                </a:lnTo>
                <a:lnTo>
                  <a:pt x="0" y="0"/>
                </a:lnTo>
                <a:close/>
              </a:path>
            </a:pathLst>
          </a:custGeom>
          <a:blipFill>
            <a:blip r:embed="rId6"/>
            <a:stretch>
              <a:fillRect/>
            </a:stretch>
          </a:blipFill>
        </p:spPr>
        <p:txBody>
          <a:bodyPr/>
          <a:lstStyle/>
          <a:p>
            <a:endParaRPr lang="en-US"/>
          </a:p>
        </p:txBody>
      </p:sp>
      <p:sp>
        <p:nvSpPr>
          <p:cNvPr id="11" name="TextBox 11"/>
          <p:cNvSpPr txBox="1"/>
          <p:nvPr/>
        </p:nvSpPr>
        <p:spPr>
          <a:xfrm>
            <a:off x="870555" y="1190915"/>
            <a:ext cx="7121866" cy="580278"/>
          </a:xfrm>
          <a:prstGeom prst="rect">
            <a:avLst/>
          </a:prstGeom>
        </p:spPr>
        <p:txBody>
          <a:bodyPr wrap="square" lIns="0" tIns="0" rIns="0" bIns="0" rtlCol="0" anchor="t">
            <a:spAutoFit/>
          </a:bodyPr>
          <a:lstStyle/>
          <a:p>
            <a:pPr marL="0" lvl="0" indent="0" algn="ctr">
              <a:lnSpc>
                <a:spcPts val="4759"/>
              </a:lnSpc>
              <a:spcBef>
                <a:spcPct val="0"/>
              </a:spcBef>
            </a:pPr>
            <a:r>
              <a:rPr lang="en-US" sz="3399" dirty="0">
                <a:solidFill>
                  <a:srgbClr val="000000"/>
                </a:solidFill>
                <a:latin typeface="Canva Sans Italics"/>
              </a:rPr>
              <a:t>Clustering on Video Game Data</a:t>
            </a:r>
          </a:p>
        </p:txBody>
      </p:sp>
      <p:sp>
        <p:nvSpPr>
          <p:cNvPr id="12" name="TextBox 12"/>
          <p:cNvSpPr txBox="1"/>
          <p:nvPr/>
        </p:nvSpPr>
        <p:spPr>
          <a:xfrm>
            <a:off x="305246" y="3567464"/>
            <a:ext cx="6155637" cy="3452569"/>
          </a:xfrm>
          <a:prstGeom prst="rect">
            <a:avLst/>
          </a:prstGeom>
        </p:spPr>
        <p:txBody>
          <a:bodyPr lIns="0" tIns="0" rIns="0" bIns="0" rtlCol="0" anchor="t">
            <a:spAutoFit/>
          </a:bodyPr>
          <a:lstStyle/>
          <a:p>
            <a:pPr marL="604863" lvl="1" indent="-302431">
              <a:lnSpc>
                <a:spcPts val="3922"/>
              </a:lnSpc>
              <a:buFont typeface="Arial"/>
              <a:buChar char="•"/>
            </a:pPr>
            <a:r>
              <a:rPr lang="en-US" sz="2801">
                <a:solidFill>
                  <a:srgbClr val="000000"/>
                </a:solidFill>
                <a:latin typeface="Canva Sans Bold Italics"/>
              </a:rPr>
              <a:t>"Cluster B" comprises the majority of unsatisfied customers,</a:t>
            </a:r>
            <a:r>
              <a:rPr lang="en-US" sz="2801">
                <a:solidFill>
                  <a:srgbClr val="000000"/>
                </a:solidFill>
                <a:latin typeface="Canva Sans Italics"/>
              </a:rPr>
              <a:t> whereas "Cluster A" and "Cluster D" have the most satisfied customers. "Cluster C" falls into the category of average satisfaction.</a:t>
            </a:r>
          </a:p>
        </p:txBody>
      </p:sp>
    </p:spTree>
  </p:cSld>
  <p:clrMapOvr>
    <a:masterClrMapping/>
  </p:clrMapOvr>
  <p:transition spd="med">
    <p:push/>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666" b="-16666"/>
            </a:stretch>
          </a:blipFill>
        </p:spPr>
        <p:txBody>
          <a:bodyPr/>
          <a:lstStyle/>
          <a:p>
            <a:endParaRPr lang="en-US" dirty="0"/>
          </a:p>
        </p:txBody>
      </p:sp>
      <p:sp>
        <p:nvSpPr>
          <p:cNvPr id="3" name="Freeform 3"/>
          <p:cNvSpPr/>
          <p:nvPr/>
        </p:nvSpPr>
        <p:spPr>
          <a:xfrm>
            <a:off x="15168158" y="-792049"/>
            <a:ext cx="3633582" cy="2725187"/>
          </a:xfrm>
          <a:custGeom>
            <a:avLst/>
            <a:gdLst/>
            <a:ahLst/>
            <a:cxnLst/>
            <a:rect l="l" t="t" r="r" b="b"/>
            <a:pathLst>
              <a:path w="3633582" h="2725187">
                <a:moveTo>
                  <a:pt x="0" y="0"/>
                </a:moveTo>
                <a:lnTo>
                  <a:pt x="3633582" y="0"/>
                </a:lnTo>
                <a:lnTo>
                  <a:pt x="3633582" y="2725187"/>
                </a:lnTo>
                <a:lnTo>
                  <a:pt x="0" y="2725187"/>
                </a:lnTo>
                <a:lnTo>
                  <a:pt x="0" y="0"/>
                </a:lnTo>
                <a:close/>
              </a:path>
            </a:pathLst>
          </a:custGeom>
          <a:blipFill>
            <a:blip r:embed="rId3"/>
            <a:stretch>
              <a:fillRect/>
            </a:stretch>
          </a:blipFill>
        </p:spPr>
        <p:txBody>
          <a:bodyPr/>
          <a:lstStyle/>
          <a:p>
            <a:endParaRPr lang="en-US"/>
          </a:p>
        </p:txBody>
      </p:sp>
      <p:sp>
        <p:nvSpPr>
          <p:cNvPr id="4" name="Freeform 4"/>
          <p:cNvSpPr/>
          <p:nvPr/>
        </p:nvSpPr>
        <p:spPr>
          <a:xfrm rot="177163">
            <a:off x="-8296751" y="-10712168"/>
            <a:ext cx="14252339" cy="14624602"/>
          </a:xfrm>
          <a:custGeom>
            <a:avLst/>
            <a:gdLst/>
            <a:ahLst/>
            <a:cxnLst/>
            <a:rect l="l" t="t" r="r" b="b"/>
            <a:pathLst>
              <a:path w="14252339" h="14624602">
                <a:moveTo>
                  <a:pt x="0" y="0"/>
                </a:moveTo>
                <a:lnTo>
                  <a:pt x="14252340" y="0"/>
                </a:lnTo>
                <a:lnTo>
                  <a:pt x="14252340" y="14624602"/>
                </a:lnTo>
                <a:lnTo>
                  <a:pt x="0" y="1462460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Freeform 5"/>
          <p:cNvSpPr/>
          <p:nvPr/>
        </p:nvSpPr>
        <p:spPr>
          <a:xfrm rot="2600109">
            <a:off x="14693214" y="7712695"/>
            <a:ext cx="9528808" cy="9777695"/>
          </a:xfrm>
          <a:custGeom>
            <a:avLst/>
            <a:gdLst/>
            <a:ahLst/>
            <a:cxnLst/>
            <a:rect l="l" t="t" r="r" b="b"/>
            <a:pathLst>
              <a:path w="9528808" h="9777695">
                <a:moveTo>
                  <a:pt x="0" y="0"/>
                </a:moveTo>
                <a:lnTo>
                  <a:pt x="9528808" y="0"/>
                </a:lnTo>
                <a:lnTo>
                  <a:pt x="9528808" y="9777695"/>
                </a:lnTo>
                <a:lnTo>
                  <a:pt x="0" y="9777695"/>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US"/>
          </a:p>
        </p:txBody>
      </p:sp>
      <p:grpSp>
        <p:nvGrpSpPr>
          <p:cNvPr id="6" name="Group 6"/>
          <p:cNvGrpSpPr/>
          <p:nvPr/>
        </p:nvGrpSpPr>
        <p:grpSpPr>
          <a:xfrm>
            <a:off x="5270025" y="-223746"/>
            <a:ext cx="7121866" cy="1093111"/>
            <a:chOff x="0" y="-76200"/>
            <a:chExt cx="1845931" cy="333959"/>
          </a:xfrm>
        </p:grpSpPr>
        <p:sp>
          <p:nvSpPr>
            <p:cNvPr id="7" name="Freeform 7"/>
            <p:cNvSpPr/>
            <p:nvPr/>
          </p:nvSpPr>
          <p:spPr>
            <a:xfrm>
              <a:off x="0" y="0"/>
              <a:ext cx="1845931" cy="226385"/>
            </a:xfrm>
            <a:custGeom>
              <a:avLst/>
              <a:gdLst/>
              <a:ahLst/>
              <a:cxnLst/>
              <a:rect l="l" t="t" r="r" b="b"/>
              <a:pathLst>
                <a:path w="1845931" h="226385">
                  <a:moveTo>
                    <a:pt x="1845931" y="0"/>
                  </a:moveTo>
                  <a:lnTo>
                    <a:pt x="0" y="0"/>
                  </a:lnTo>
                  <a:lnTo>
                    <a:pt x="101600" y="113192"/>
                  </a:lnTo>
                  <a:lnTo>
                    <a:pt x="0" y="226385"/>
                  </a:lnTo>
                  <a:lnTo>
                    <a:pt x="1845931" y="226385"/>
                  </a:lnTo>
                  <a:lnTo>
                    <a:pt x="1744331" y="113192"/>
                  </a:lnTo>
                  <a:lnTo>
                    <a:pt x="1845931" y="0"/>
                  </a:lnTo>
                  <a:close/>
                </a:path>
              </a:pathLst>
            </a:custGeom>
            <a:solidFill>
              <a:srgbClr val="F2951E"/>
            </a:solidFill>
          </p:spPr>
          <p:txBody>
            <a:bodyPr/>
            <a:lstStyle/>
            <a:p>
              <a:endParaRPr lang="en-US"/>
            </a:p>
          </p:txBody>
        </p:sp>
        <p:sp>
          <p:nvSpPr>
            <p:cNvPr id="8" name="TextBox 8"/>
            <p:cNvSpPr txBox="1"/>
            <p:nvPr/>
          </p:nvSpPr>
          <p:spPr>
            <a:xfrm>
              <a:off x="88900" y="-76200"/>
              <a:ext cx="1646979" cy="333959"/>
            </a:xfrm>
            <a:prstGeom prst="rect">
              <a:avLst/>
            </a:prstGeom>
          </p:spPr>
          <p:txBody>
            <a:bodyPr lIns="50800" tIns="50800" rIns="50800" bIns="50800" rtlCol="0" anchor="ctr"/>
            <a:lstStyle/>
            <a:p>
              <a:pPr algn="ctr">
                <a:lnSpc>
                  <a:spcPts val="5879"/>
                </a:lnSpc>
              </a:pPr>
              <a:r>
                <a:rPr lang="en-US" sz="4199" dirty="0">
                  <a:solidFill>
                    <a:srgbClr val="000000"/>
                  </a:solidFill>
                  <a:latin typeface="DM Sans Bold Italics"/>
                </a:rPr>
                <a:t>Final result Clustering</a:t>
              </a:r>
            </a:p>
          </p:txBody>
        </p:sp>
      </p:grpSp>
      <p:sp>
        <p:nvSpPr>
          <p:cNvPr id="9" name="AutoShape 9"/>
          <p:cNvSpPr/>
          <p:nvPr/>
        </p:nvSpPr>
        <p:spPr>
          <a:xfrm>
            <a:off x="997815" y="1369339"/>
            <a:ext cx="4905650" cy="0"/>
          </a:xfrm>
          <a:prstGeom prst="line">
            <a:avLst/>
          </a:prstGeom>
          <a:ln w="9525" cap="flat">
            <a:solidFill>
              <a:srgbClr val="000000"/>
            </a:solidFill>
            <a:prstDash val="solid"/>
            <a:headEnd type="none" w="sm" len="sm"/>
            <a:tailEnd type="none" w="sm" len="sm"/>
          </a:ln>
        </p:spPr>
        <p:txBody>
          <a:bodyPr/>
          <a:lstStyle/>
          <a:p>
            <a:endParaRPr lang="en-US"/>
          </a:p>
        </p:txBody>
      </p:sp>
      <p:sp>
        <p:nvSpPr>
          <p:cNvPr id="11" name="TextBox 11"/>
          <p:cNvSpPr txBox="1"/>
          <p:nvPr/>
        </p:nvSpPr>
        <p:spPr>
          <a:xfrm>
            <a:off x="870555" y="1190915"/>
            <a:ext cx="7121866" cy="580278"/>
          </a:xfrm>
          <a:prstGeom prst="rect">
            <a:avLst/>
          </a:prstGeom>
        </p:spPr>
        <p:txBody>
          <a:bodyPr wrap="square" lIns="0" tIns="0" rIns="0" bIns="0" rtlCol="0" anchor="t">
            <a:spAutoFit/>
          </a:bodyPr>
          <a:lstStyle/>
          <a:p>
            <a:pPr marL="0" lvl="0" indent="0" algn="ctr">
              <a:lnSpc>
                <a:spcPts val="4759"/>
              </a:lnSpc>
              <a:spcBef>
                <a:spcPct val="0"/>
              </a:spcBef>
            </a:pPr>
            <a:endParaRPr lang="en-US" sz="3399" dirty="0">
              <a:solidFill>
                <a:srgbClr val="000000"/>
              </a:solidFill>
              <a:latin typeface="Canva Sans Italics"/>
            </a:endParaRPr>
          </a:p>
        </p:txBody>
      </p:sp>
      <p:sp>
        <p:nvSpPr>
          <p:cNvPr id="12" name="TextBox 12"/>
          <p:cNvSpPr txBox="1"/>
          <p:nvPr/>
        </p:nvSpPr>
        <p:spPr>
          <a:xfrm>
            <a:off x="305246" y="3567464"/>
            <a:ext cx="6155637" cy="467820"/>
          </a:xfrm>
          <a:prstGeom prst="rect">
            <a:avLst/>
          </a:prstGeom>
        </p:spPr>
        <p:txBody>
          <a:bodyPr lIns="0" tIns="0" rIns="0" bIns="0" rtlCol="0" anchor="t">
            <a:spAutoFit/>
          </a:bodyPr>
          <a:lstStyle/>
          <a:p>
            <a:pPr marL="604863" lvl="1" indent="-302431">
              <a:lnSpc>
                <a:spcPts val="3922"/>
              </a:lnSpc>
              <a:buFont typeface="Arial"/>
              <a:buChar char="•"/>
            </a:pPr>
            <a:endParaRPr lang="en-US" sz="2801" dirty="0">
              <a:solidFill>
                <a:srgbClr val="000000"/>
              </a:solidFill>
              <a:latin typeface="Canva Sans Italics"/>
            </a:endParaRPr>
          </a:p>
        </p:txBody>
      </p:sp>
      <p:sp>
        <p:nvSpPr>
          <p:cNvPr id="13" name="AutoShape 9">
            <a:extLst>
              <a:ext uri="{FF2B5EF4-FFF2-40B4-BE49-F238E27FC236}">
                <a16:creationId xmlns:a16="http://schemas.microsoft.com/office/drawing/2014/main" id="{B08413BF-1C4A-09D1-6143-915DF701EC94}"/>
              </a:ext>
            </a:extLst>
          </p:cNvPr>
          <p:cNvSpPr/>
          <p:nvPr/>
        </p:nvSpPr>
        <p:spPr>
          <a:xfrm flipV="1">
            <a:off x="9191201" y="1291823"/>
            <a:ext cx="5795558" cy="9301"/>
          </a:xfrm>
          <a:prstGeom prst="line">
            <a:avLst/>
          </a:prstGeom>
          <a:ln w="9525" cap="flat">
            <a:solidFill>
              <a:srgbClr val="000000"/>
            </a:solidFill>
            <a:prstDash val="solid"/>
            <a:headEnd type="none" w="sm" len="sm"/>
            <a:tailEnd type="none" w="sm" len="sm"/>
          </a:ln>
        </p:spPr>
        <p:txBody>
          <a:bodyPr/>
          <a:lstStyle/>
          <a:p>
            <a:endParaRPr lang="en-US"/>
          </a:p>
        </p:txBody>
      </p:sp>
      <p:pic>
        <p:nvPicPr>
          <p:cNvPr id="15" name="Picture 14">
            <a:extLst>
              <a:ext uri="{FF2B5EF4-FFF2-40B4-BE49-F238E27FC236}">
                <a16:creationId xmlns:a16="http://schemas.microsoft.com/office/drawing/2014/main" id="{950497CC-1405-EE5B-7343-BC8F67298466}"/>
              </a:ext>
            </a:extLst>
          </p:cNvPr>
          <p:cNvPicPr>
            <a:picLocks noChangeAspect="1"/>
          </p:cNvPicPr>
          <p:nvPr/>
        </p:nvPicPr>
        <p:blipFill>
          <a:blip r:embed="rId6"/>
          <a:stretch>
            <a:fillRect/>
          </a:stretch>
        </p:blipFill>
        <p:spPr>
          <a:xfrm>
            <a:off x="481550" y="1431686"/>
            <a:ext cx="7642938" cy="4544238"/>
          </a:xfrm>
          <a:prstGeom prst="rect">
            <a:avLst/>
          </a:prstGeom>
          <a:effectLst>
            <a:glow rad="190500">
              <a:schemeClr val="tx1">
                <a:alpha val="40000"/>
              </a:schemeClr>
            </a:glow>
          </a:effectLst>
        </p:spPr>
      </p:pic>
      <p:pic>
        <p:nvPicPr>
          <p:cNvPr id="17" name="Picture 16">
            <a:extLst>
              <a:ext uri="{FF2B5EF4-FFF2-40B4-BE49-F238E27FC236}">
                <a16:creationId xmlns:a16="http://schemas.microsoft.com/office/drawing/2014/main" id="{52AD0BA5-608B-E37A-854D-CA61A1C394D7}"/>
              </a:ext>
            </a:extLst>
          </p:cNvPr>
          <p:cNvPicPr>
            <a:picLocks noChangeAspect="1"/>
          </p:cNvPicPr>
          <p:nvPr/>
        </p:nvPicPr>
        <p:blipFill>
          <a:blip r:embed="rId7"/>
          <a:stretch>
            <a:fillRect/>
          </a:stretch>
        </p:blipFill>
        <p:spPr>
          <a:xfrm>
            <a:off x="8725227" y="1361419"/>
            <a:ext cx="7512984" cy="4554370"/>
          </a:xfrm>
          <a:prstGeom prst="rect">
            <a:avLst/>
          </a:prstGeom>
          <a:effectLst>
            <a:glow rad="190500">
              <a:schemeClr val="tx1">
                <a:alpha val="40000"/>
              </a:schemeClr>
            </a:glow>
          </a:effectLst>
        </p:spPr>
      </p:pic>
      <p:sp>
        <p:nvSpPr>
          <p:cNvPr id="19" name="TextBox 18">
            <a:extLst>
              <a:ext uri="{FF2B5EF4-FFF2-40B4-BE49-F238E27FC236}">
                <a16:creationId xmlns:a16="http://schemas.microsoft.com/office/drawing/2014/main" id="{E7B10922-4D71-9968-6AC1-359C89AD12A9}"/>
              </a:ext>
            </a:extLst>
          </p:cNvPr>
          <p:cNvSpPr txBox="1"/>
          <p:nvPr/>
        </p:nvSpPr>
        <p:spPr>
          <a:xfrm>
            <a:off x="1471294" y="676197"/>
            <a:ext cx="4432171" cy="707886"/>
          </a:xfrm>
          <a:prstGeom prst="rect">
            <a:avLst/>
          </a:prstGeom>
          <a:noFill/>
        </p:spPr>
        <p:txBody>
          <a:bodyPr wrap="square" rtlCol="0">
            <a:spAutoFit/>
          </a:bodyPr>
          <a:lstStyle/>
          <a:p>
            <a:r>
              <a:rPr lang="en-US" sz="4000" b="1" i="1" dirty="0"/>
              <a:t>Toys &amp; Games Data</a:t>
            </a:r>
          </a:p>
        </p:txBody>
      </p:sp>
      <p:sp>
        <p:nvSpPr>
          <p:cNvPr id="20" name="TextBox 19">
            <a:extLst>
              <a:ext uri="{FF2B5EF4-FFF2-40B4-BE49-F238E27FC236}">
                <a16:creationId xmlns:a16="http://schemas.microsoft.com/office/drawing/2014/main" id="{6B428890-D003-864B-CEDB-411851177777}"/>
              </a:ext>
            </a:extLst>
          </p:cNvPr>
          <p:cNvSpPr txBox="1"/>
          <p:nvPr/>
        </p:nvSpPr>
        <p:spPr>
          <a:xfrm>
            <a:off x="9916302" y="733040"/>
            <a:ext cx="4316681" cy="707886"/>
          </a:xfrm>
          <a:prstGeom prst="rect">
            <a:avLst/>
          </a:prstGeom>
          <a:noFill/>
        </p:spPr>
        <p:txBody>
          <a:bodyPr wrap="square" rtlCol="0">
            <a:spAutoFit/>
          </a:bodyPr>
          <a:lstStyle/>
          <a:p>
            <a:r>
              <a:rPr lang="en-US" sz="4000" b="1" i="1" dirty="0"/>
              <a:t>Video Games Data</a:t>
            </a:r>
          </a:p>
        </p:txBody>
      </p:sp>
      <p:pic>
        <p:nvPicPr>
          <p:cNvPr id="22" name="Picture 21">
            <a:extLst>
              <a:ext uri="{FF2B5EF4-FFF2-40B4-BE49-F238E27FC236}">
                <a16:creationId xmlns:a16="http://schemas.microsoft.com/office/drawing/2014/main" id="{A60E9EBA-5702-9103-4E2E-61D7E07ABBD5}"/>
              </a:ext>
            </a:extLst>
          </p:cNvPr>
          <p:cNvPicPr>
            <a:picLocks noChangeAspect="1"/>
          </p:cNvPicPr>
          <p:nvPr/>
        </p:nvPicPr>
        <p:blipFill>
          <a:blip r:embed="rId8"/>
          <a:stretch>
            <a:fillRect/>
          </a:stretch>
        </p:blipFill>
        <p:spPr>
          <a:xfrm>
            <a:off x="609001" y="6075092"/>
            <a:ext cx="7642938" cy="2324492"/>
          </a:xfrm>
          <a:prstGeom prst="rect">
            <a:avLst/>
          </a:prstGeom>
        </p:spPr>
      </p:pic>
      <p:pic>
        <p:nvPicPr>
          <p:cNvPr id="24" name="Picture 23">
            <a:extLst>
              <a:ext uri="{FF2B5EF4-FFF2-40B4-BE49-F238E27FC236}">
                <a16:creationId xmlns:a16="http://schemas.microsoft.com/office/drawing/2014/main" id="{1CE8A106-1908-C3DF-C3FA-87D65D82309F}"/>
              </a:ext>
            </a:extLst>
          </p:cNvPr>
          <p:cNvPicPr>
            <a:picLocks noChangeAspect="1"/>
          </p:cNvPicPr>
          <p:nvPr/>
        </p:nvPicPr>
        <p:blipFill>
          <a:blip r:embed="rId9"/>
          <a:stretch>
            <a:fillRect/>
          </a:stretch>
        </p:blipFill>
        <p:spPr>
          <a:xfrm>
            <a:off x="10256996" y="6075092"/>
            <a:ext cx="5015262" cy="2290231"/>
          </a:xfrm>
          <a:prstGeom prst="rect">
            <a:avLst/>
          </a:prstGeom>
        </p:spPr>
      </p:pic>
      <p:sp>
        <p:nvSpPr>
          <p:cNvPr id="25" name="TextBox 24">
            <a:extLst>
              <a:ext uri="{FF2B5EF4-FFF2-40B4-BE49-F238E27FC236}">
                <a16:creationId xmlns:a16="http://schemas.microsoft.com/office/drawing/2014/main" id="{3EC3A033-0C05-7D1F-7703-BF1F4FFF3B75}"/>
              </a:ext>
            </a:extLst>
          </p:cNvPr>
          <p:cNvSpPr txBox="1"/>
          <p:nvPr/>
        </p:nvSpPr>
        <p:spPr>
          <a:xfrm>
            <a:off x="1219200" y="8714579"/>
            <a:ext cx="13948957" cy="954107"/>
          </a:xfrm>
          <a:prstGeom prst="rect">
            <a:avLst/>
          </a:prstGeom>
          <a:noFill/>
        </p:spPr>
        <p:txBody>
          <a:bodyPr wrap="square" rtlCol="0">
            <a:spAutoFit/>
          </a:bodyPr>
          <a:lstStyle/>
          <a:p>
            <a:r>
              <a:rPr lang="en-US" sz="2800" dirty="0"/>
              <a:t>For Toys &amp; Games “Cluster C“ showing count(17901) of unsatisfied reviewers and for Video Games data  “Cluster B” showing count(16836) of unsatisfied reviewers.</a:t>
            </a:r>
          </a:p>
        </p:txBody>
      </p:sp>
    </p:spTree>
    <p:extLst>
      <p:ext uri="{BB962C8B-B14F-4D97-AF65-F5344CB8AC3E}">
        <p14:creationId xmlns:p14="http://schemas.microsoft.com/office/powerpoint/2010/main" val="2459612158"/>
      </p:ext>
    </p:extLst>
  </p:cSld>
  <p:clrMapOvr>
    <a:masterClrMapping/>
  </p:clrMapOvr>
  <p:transition spd="med">
    <p:push/>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666" b="-16666"/>
            </a:stretch>
          </a:blipFill>
        </p:spPr>
        <p:txBody>
          <a:bodyPr/>
          <a:lstStyle/>
          <a:p>
            <a:endParaRPr lang="en-US"/>
          </a:p>
        </p:txBody>
      </p:sp>
      <p:sp>
        <p:nvSpPr>
          <p:cNvPr id="3" name="Freeform 3"/>
          <p:cNvSpPr/>
          <p:nvPr/>
        </p:nvSpPr>
        <p:spPr>
          <a:xfrm>
            <a:off x="15168158" y="-792049"/>
            <a:ext cx="3633582" cy="2725187"/>
          </a:xfrm>
          <a:custGeom>
            <a:avLst/>
            <a:gdLst/>
            <a:ahLst/>
            <a:cxnLst/>
            <a:rect l="l" t="t" r="r" b="b"/>
            <a:pathLst>
              <a:path w="3633582" h="2725187">
                <a:moveTo>
                  <a:pt x="0" y="0"/>
                </a:moveTo>
                <a:lnTo>
                  <a:pt x="3633582" y="0"/>
                </a:lnTo>
                <a:lnTo>
                  <a:pt x="3633582" y="2725187"/>
                </a:lnTo>
                <a:lnTo>
                  <a:pt x="0" y="2725187"/>
                </a:lnTo>
                <a:lnTo>
                  <a:pt x="0" y="0"/>
                </a:lnTo>
                <a:close/>
              </a:path>
            </a:pathLst>
          </a:custGeom>
          <a:blipFill>
            <a:blip r:embed="rId3"/>
            <a:stretch>
              <a:fillRect/>
            </a:stretch>
          </a:blipFill>
        </p:spPr>
        <p:txBody>
          <a:bodyPr/>
          <a:lstStyle/>
          <a:p>
            <a:endParaRPr lang="en-US"/>
          </a:p>
        </p:txBody>
      </p:sp>
      <p:sp>
        <p:nvSpPr>
          <p:cNvPr id="4" name="Freeform 4"/>
          <p:cNvSpPr/>
          <p:nvPr/>
        </p:nvSpPr>
        <p:spPr>
          <a:xfrm rot="2600109">
            <a:off x="14524112" y="7402676"/>
            <a:ext cx="9528808" cy="9777695"/>
          </a:xfrm>
          <a:custGeom>
            <a:avLst/>
            <a:gdLst/>
            <a:ahLst/>
            <a:cxnLst/>
            <a:rect l="l" t="t" r="r" b="b"/>
            <a:pathLst>
              <a:path w="9528808" h="9777695">
                <a:moveTo>
                  <a:pt x="0" y="0"/>
                </a:moveTo>
                <a:lnTo>
                  <a:pt x="9528808" y="0"/>
                </a:lnTo>
                <a:lnTo>
                  <a:pt x="9528808" y="9777695"/>
                </a:lnTo>
                <a:lnTo>
                  <a:pt x="0" y="9777695"/>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US"/>
          </a:p>
        </p:txBody>
      </p:sp>
      <p:grpSp>
        <p:nvGrpSpPr>
          <p:cNvPr id="5" name="Group 5"/>
          <p:cNvGrpSpPr/>
          <p:nvPr/>
        </p:nvGrpSpPr>
        <p:grpSpPr>
          <a:xfrm>
            <a:off x="5822677" y="-456973"/>
            <a:ext cx="6642647" cy="1786813"/>
            <a:chOff x="0" y="-95250"/>
            <a:chExt cx="1494236" cy="401936"/>
          </a:xfrm>
        </p:grpSpPr>
        <p:sp>
          <p:nvSpPr>
            <p:cNvPr id="6" name="Freeform 6"/>
            <p:cNvSpPr/>
            <p:nvPr/>
          </p:nvSpPr>
          <p:spPr>
            <a:xfrm>
              <a:off x="0" y="0"/>
              <a:ext cx="1494236" cy="238946"/>
            </a:xfrm>
            <a:custGeom>
              <a:avLst/>
              <a:gdLst/>
              <a:ahLst/>
              <a:cxnLst/>
              <a:rect l="l" t="t" r="r" b="b"/>
              <a:pathLst>
                <a:path w="1494236" h="238946">
                  <a:moveTo>
                    <a:pt x="1494236" y="0"/>
                  </a:moveTo>
                  <a:lnTo>
                    <a:pt x="0" y="0"/>
                  </a:lnTo>
                  <a:lnTo>
                    <a:pt x="101600" y="119473"/>
                  </a:lnTo>
                  <a:lnTo>
                    <a:pt x="0" y="238946"/>
                  </a:lnTo>
                  <a:lnTo>
                    <a:pt x="1494236" y="238946"/>
                  </a:lnTo>
                  <a:lnTo>
                    <a:pt x="1392636" y="119473"/>
                  </a:lnTo>
                  <a:lnTo>
                    <a:pt x="1494236" y="0"/>
                  </a:lnTo>
                  <a:close/>
                </a:path>
              </a:pathLst>
            </a:custGeom>
            <a:solidFill>
              <a:srgbClr val="F2951E"/>
            </a:solidFill>
            <a:ln w="38100" cap="sq">
              <a:solidFill>
                <a:srgbClr val="F2951E"/>
              </a:solidFill>
              <a:prstDash val="solid"/>
              <a:miter/>
            </a:ln>
          </p:spPr>
          <p:txBody>
            <a:bodyPr/>
            <a:lstStyle/>
            <a:p>
              <a:endParaRPr lang="en-US"/>
            </a:p>
          </p:txBody>
        </p:sp>
        <p:sp>
          <p:nvSpPr>
            <p:cNvPr id="7" name="TextBox 7"/>
            <p:cNvSpPr txBox="1"/>
            <p:nvPr/>
          </p:nvSpPr>
          <p:spPr>
            <a:xfrm>
              <a:off x="88900" y="-95250"/>
              <a:ext cx="1263889" cy="401936"/>
            </a:xfrm>
            <a:prstGeom prst="rect">
              <a:avLst/>
            </a:prstGeom>
          </p:spPr>
          <p:txBody>
            <a:bodyPr lIns="50800" tIns="50800" rIns="50800" bIns="50800" rtlCol="0" anchor="ctr"/>
            <a:lstStyle/>
            <a:p>
              <a:pPr algn="ctr">
                <a:lnSpc>
                  <a:spcPts val="6719"/>
                </a:lnSpc>
              </a:pPr>
              <a:r>
                <a:rPr lang="en-US" sz="4799" dirty="0">
                  <a:solidFill>
                    <a:srgbClr val="000000"/>
                  </a:solidFill>
                  <a:latin typeface="DM Sans Bold Italics"/>
                </a:rPr>
                <a:t>INTRODUCTION</a:t>
              </a:r>
            </a:p>
          </p:txBody>
        </p:sp>
      </p:grpSp>
      <p:sp>
        <p:nvSpPr>
          <p:cNvPr id="8" name="Freeform 8"/>
          <p:cNvSpPr/>
          <p:nvPr/>
        </p:nvSpPr>
        <p:spPr>
          <a:xfrm>
            <a:off x="15896066" y="3862103"/>
            <a:ext cx="2177767" cy="6304061"/>
          </a:xfrm>
          <a:custGeom>
            <a:avLst/>
            <a:gdLst/>
            <a:ahLst/>
            <a:cxnLst/>
            <a:rect l="l" t="t" r="r" b="b"/>
            <a:pathLst>
              <a:path w="2177767" h="6304061">
                <a:moveTo>
                  <a:pt x="0" y="0"/>
                </a:moveTo>
                <a:lnTo>
                  <a:pt x="2177766" y="0"/>
                </a:lnTo>
                <a:lnTo>
                  <a:pt x="2177766" y="6304061"/>
                </a:lnTo>
                <a:lnTo>
                  <a:pt x="0" y="630406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9" name="TextBox 9"/>
          <p:cNvSpPr txBox="1"/>
          <p:nvPr/>
        </p:nvSpPr>
        <p:spPr>
          <a:xfrm>
            <a:off x="1028700" y="1330086"/>
            <a:ext cx="13701046" cy="387806"/>
          </a:xfrm>
          <a:prstGeom prst="rect">
            <a:avLst/>
          </a:prstGeom>
        </p:spPr>
        <p:txBody>
          <a:bodyPr lIns="0" tIns="0" rIns="0" bIns="0" rtlCol="0" anchor="t">
            <a:spAutoFit/>
          </a:bodyPr>
          <a:lstStyle/>
          <a:p>
            <a:pPr marL="507934" lvl="1" indent="-253967">
              <a:lnSpc>
                <a:spcPts val="3293"/>
              </a:lnSpc>
              <a:buFont typeface="Arial"/>
              <a:buChar char="•"/>
            </a:pPr>
            <a:r>
              <a:rPr lang="en-US" sz="2352">
                <a:solidFill>
                  <a:srgbClr val="000000"/>
                </a:solidFill>
                <a:latin typeface="Canva Sans Bold"/>
              </a:rPr>
              <a:t>Amazon,Inc. is an American based multinational electronics commerce company.</a:t>
            </a:r>
          </a:p>
        </p:txBody>
      </p:sp>
      <p:sp>
        <p:nvSpPr>
          <p:cNvPr id="10" name="TextBox 10"/>
          <p:cNvSpPr txBox="1"/>
          <p:nvPr/>
        </p:nvSpPr>
        <p:spPr>
          <a:xfrm>
            <a:off x="1313099" y="5347418"/>
            <a:ext cx="15168158" cy="1234242"/>
          </a:xfrm>
          <a:prstGeom prst="rect">
            <a:avLst/>
          </a:prstGeom>
        </p:spPr>
        <p:txBody>
          <a:bodyPr lIns="0" tIns="0" rIns="0" bIns="0" rtlCol="0" anchor="t">
            <a:spAutoFit/>
          </a:bodyPr>
          <a:lstStyle/>
          <a:p>
            <a:pPr>
              <a:lnSpc>
                <a:spcPts val="3359"/>
              </a:lnSpc>
            </a:pPr>
            <a:r>
              <a:rPr lang="en-US" sz="2400">
                <a:solidFill>
                  <a:srgbClr val="000000"/>
                </a:solidFill>
                <a:latin typeface="Canva Sans"/>
              </a:rPr>
              <a:t>It's observed that a significant number of shoppers look at product reviews before they make a purchase. Survey results show that positive product reviews are a key factor for purchasing by 57 percent of Amazon buyers. </a:t>
            </a:r>
          </a:p>
        </p:txBody>
      </p:sp>
      <p:sp>
        <p:nvSpPr>
          <p:cNvPr id="11" name="TextBox 11"/>
          <p:cNvSpPr txBox="1"/>
          <p:nvPr/>
        </p:nvSpPr>
        <p:spPr>
          <a:xfrm>
            <a:off x="1313099" y="4198835"/>
            <a:ext cx="15168158" cy="815208"/>
          </a:xfrm>
          <a:prstGeom prst="rect">
            <a:avLst/>
          </a:prstGeom>
        </p:spPr>
        <p:txBody>
          <a:bodyPr lIns="0" tIns="0" rIns="0" bIns="0" rtlCol="0" anchor="t">
            <a:spAutoFit/>
          </a:bodyPr>
          <a:lstStyle/>
          <a:p>
            <a:pPr>
              <a:lnSpc>
                <a:spcPts val="3359"/>
              </a:lnSpc>
            </a:pPr>
            <a:r>
              <a:rPr lang="en-US" sz="2400">
                <a:solidFill>
                  <a:srgbClr val="000000"/>
                </a:solidFill>
                <a:latin typeface="Canva Sans"/>
              </a:rPr>
              <a:t>Reviews tell which products and features are trending, what's in demand, what's no longer relevant, how products and competitors are doing, and much more.</a:t>
            </a:r>
          </a:p>
        </p:txBody>
      </p:sp>
      <p:sp>
        <p:nvSpPr>
          <p:cNvPr id="12" name="TextBox 12"/>
          <p:cNvSpPr txBox="1"/>
          <p:nvPr/>
        </p:nvSpPr>
        <p:spPr>
          <a:xfrm>
            <a:off x="1313099" y="2627861"/>
            <a:ext cx="15168158" cy="1233994"/>
          </a:xfrm>
          <a:prstGeom prst="rect">
            <a:avLst/>
          </a:prstGeom>
        </p:spPr>
        <p:txBody>
          <a:bodyPr lIns="0" tIns="0" rIns="0" bIns="0" rtlCol="0" anchor="t">
            <a:spAutoFit/>
          </a:bodyPr>
          <a:lstStyle/>
          <a:p>
            <a:pPr>
              <a:lnSpc>
                <a:spcPts val="3359"/>
              </a:lnSpc>
            </a:pPr>
            <a:r>
              <a:rPr lang="en-US" sz="2400">
                <a:solidFill>
                  <a:srgbClr val="000000"/>
                </a:solidFill>
                <a:latin typeface="Canva Sans"/>
              </a:rPr>
              <a:t>Within 26 years, Amazon became the world's largest online retailer and a household name. The Amazon name has become synonymous with online shopping and continues to grow by developing new products, acquisitions, and numerous service offerings to enlarge the customer base.</a:t>
            </a:r>
          </a:p>
        </p:txBody>
      </p:sp>
      <p:sp>
        <p:nvSpPr>
          <p:cNvPr id="13" name="TextBox 13"/>
          <p:cNvSpPr txBox="1"/>
          <p:nvPr/>
        </p:nvSpPr>
        <p:spPr>
          <a:xfrm>
            <a:off x="1566252" y="1895038"/>
            <a:ext cx="5618634" cy="396091"/>
          </a:xfrm>
          <a:prstGeom prst="rect">
            <a:avLst/>
          </a:prstGeom>
        </p:spPr>
        <p:txBody>
          <a:bodyPr lIns="0" tIns="0" rIns="0" bIns="0" rtlCol="0" anchor="t">
            <a:spAutoFit/>
          </a:bodyPr>
          <a:lstStyle/>
          <a:p>
            <a:pPr>
              <a:lnSpc>
                <a:spcPts val="3360"/>
              </a:lnSpc>
            </a:pPr>
            <a:r>
              <a:rPr lang="en-US" sz="2400">
                <a:solidFill>
                  <a:srgbClr val="000000"/>
                </a:solidFill>
                <a:latin typeface="Canva Sans Bold"/>
              </a:rPr>
              <a:t>Headquartered - Seattle, Washington.</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666" b="-16666"/>
            </a:stretch>
          </a:blipFill>
        </p:spPr>
        <p:txBody>
          <a:bodyPr/>
          <a:lstStyle/>
          <a:p>
            <a:endParaRPr lang="en-US"/>
          </a:p>
        </p:txBody>
      </p:sp>
      <p:sp>
        <p:nvSpPr>
          <p:cNvPr id="3" name="Freeform 3"/>
          <p:cNvSpPr/>
          <p:nvPr/>
        </p:nvSpPr>
        <p:spPr>
          <a:xfrm>
            <a:off x="15168158" y="-792049"/>
            <a:ext cx="3633582" cy="2725187"/>
          </a:xfrm>
          <a:custGeom>
            <a:avLst/>
            <a:gdLst/>
            <a:ahLst/>
            <a:cxnLst/>
            <a:rect l="l" t="t" r="r" b="b"/>
            <a:pathLst>
              <a:path w="3633582" h="2725187">
                <a:moveTo>
                  <a:pt x="0" y="0"/>
                </a:moveTo>
                <a:lnTo>
                  <a:pt x="3633582" y="0"/>
                </a:lnTo>
                <a:lnTo>
                  <a:pt x="3633582" y="2725187"/>
                </a:lnTo>
                <a:lnTo>
                  <a:pt x="0" y="2725187"/>
                </a:lnTo>
                <a:lnTo>
                  <a:pt x="0" y="0"/>
                </a:lnTo>
                <a:close/>
              </a:path>
            </a:pathLst>
          </a:custGeom>
          <a:blipFill>
            <a:blip r:embed="rId3"/>
            <a:stretch>
              <a:fillRect/>
            </a:stretch>
          </a:blipFill>
        </p:spPr>
        <p:txBody>
          <a:bodyPr/>
          <a:lstStyle/>
          <a:p>
            <a:endParaRPr lang="en-US"/>
          </a:p>
        </p:txBody>
      </p:sp>
      <p:sp>
        <p:nvSpPr>
          <p:cNvPr id="4" name="Freeform 4"/>
          <p:cNvSpPr/>
          <p:nvPr/>
        </p:nvSpPr>
        <p:spPr>
          <a:xfrm rot="177163">
            <a:off x="-8240384" y="-11304023"/>
            <a:ext cx="14252339" cy="14624602"/>
          </a:xfrm>
          <a:custGeom>
            <a:avLst/>
            <a:gdLst/>
            <a:ahLst/>
            <a:cxnLst/>
            <a:rect l="l" t="t" r="r" b="b"/>
            <a:pathLst>
              <a:path w="14252339" h="14624602">
                <a:moveTo>
                  <a:pt x="0" y="0"/>
                </a:moveTo>
                <a:lnTo>
                  <a:pt x="14252340" y="0"/>
                </a:lnTo>
                <a:lnTo>
                  <a:pt x="14252340" y="14624602"/>
                </a:lnTo>
                <a:lnTo>
                  <a:pt x="0" y="1462460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Freeform 5"/>
          <p:cNvSpPr/>
          <p:nvPr/>
        </p:nvSpPr>
        <p:spPr>
          <a:xfrm rot="2600109">
            <a:off x="14890499" y="7599961"/>
            <a:ext cx="9528808" cy="9777695"/>
          </a:xfrm>
          <a:custGeom>
            <a:avLst/>
            <a:gdLst/>
            <a:ahLst/>
            <a:cxnLst/>
            <a:rect l="l" t="t" r="r" b="b"/>
            <a:pathLst>
              <a:path w="9528808" h="9777695">
                <a:moveTo>
                  <a:pt x="0" y="0"/>
                </a:moveTo>
                <a:lnTo>
                  <a:pt x="9528808" y="0"/>
                </a:lnTo>
                <a:lnTo>
                  <a:pt x="9528808" y="9777695"/>
                </a:lnTo>
                <a:lnTo>
                  <a:pt x="0" y="9777695"/>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US"/>
          </a:p>
        </p:txBody>
      </p:sp>
      <p:sp>
        <p:nvSpPr>
          <p:cNvPr id="6" name="TextBox 6"/>
          <p:cNvSpPr txBox="1"/>
          <p:nvPr/>
        </p:nvSpPr>
        <p:spPr>
          <a:xfrm>
            <a:off x="1724237" y="108585"/>
            <a:ext cx="3763305" cy="920115"/>
          </a:xfrm>
          <a:prstGeom prst="rect">
            <a:avLst/>
          </a:prstGeom>
        </p:spPr>
        <p:txBody>
          <a:bodyPr lIns="0" tIns="0" rIns="0" bIns="0" rtlCol="0" anchor="t">
            <a:spAutoFit/>
          </a:bodyPr>
          <a:lstStyle/>
          <a:p>
            <a:pPr marL="0" lvl="0" indent="0" algn="ctr">
              <a:lnSpc>
                <a:spcPts val="7559"/>
              </a:lnSpc>
              <a:spcBef>
                <a:spcPct val="0"/>
              </a:spcBef>
            </a:pPr>
            <a:r>
              <a:rPr lang="en-US" sz="5399">
                <a:solidFill>
                  <a:srgbClr val="000000"/>
                </a:solidFill>
                <a:latin typeface="Canva Sans Bold Italics"/>
              </a:rPr>
              <a:t>Conclusion</a:t>
            </a:r>
          </a:p>
        </p:txBody>
      </p:sp>
      <p:sp>
        <p:nvSpPr>
          <p:cNvPr id="7" name="AutoShape 7"/>
          <p:cNvSpPr/>
          <p:nvPr/>
        </p:nvSpPr>
        <p:spPr>
          <a:xfrm flipV="1">
            <a:off x="1724244" y="1033462"/>
            <a:ext cx="12326237" cy="19050"/>
          </a:xfrm>
          <a:prstGeom prst="line">
            <a:avLst/>
          </a:prstGeom>
          <a:ln w="9525" cap="flat">
            <a:solidFill>
              <a:srgbClr val="000000"/>
            </a:solidFill>
            <a:prstDash val="solid"/>
            <a:headEnd type="none" w="sm" len="sm"/>
            <a:tailEnd type="none" w="sm" len="sm"/>
          </a:ln>
        </p:spPr>
        <p:txBody>
          <a:bodyPr/>
          <a:lstStyle/>
          <a:p>
            <a:endParaRPr lang="en-US"/>
          </a:p>
        </p:txBody>
      </p:sp>
      <p:sp>
        <p:nvSpPr>
          <p:cNvPr id="8" name="TextBox 8"/>
          <p:cNvSpPr txBox="1"/>
          <p:nvPr/>
        </p:nvSpPr>
        <p:spPr>
          <a:xfrm>
            <a:off x="1042556" y="1297091"/>
            <a:ext cx="16216744" cy="1233993"/>
          </a:xfrm>
          <a:prstGeom prst="rect">
            <a:avLst/>
          </a:prstGeom>
        </p:spPr>
        <p:txBody>
          <a:bodyPr lIns="0" tIns="0" rIns="0" bIns="0" rtlCol="0" anchor="t">
            <a:spAutoFit/>
          </a:bodyPr>
          <a:lstStyle/>
          <a:p>
            <a:pPr marL="518165" lvl="1" indent="-259082">
              <a:lnSpc>
                <a:spcPts val="3360"/>
              </a:lnSpc>
              <a:spcBef>
                <a:spcPct val="0"/>
              </a:spcBef>
              <a:buFont typeface="Arial"/>
              <a:buChar char="•"/>
            </a:pPr>
            <a:r>
              <a:rPr lang="en-US" sz="2400">
                <a:solidFill>
                  <a:srgbClr val="000000"/>
                </a:solidFill>
                <a:latin typeface="Canva Sans Italics"/>
              </a:rPr>
              <a:t>Sentiment analysis indicates an imbalance in the data, suggesting a bias towards positive sentiments. By examining the chart, it becomes evident that the </a:t>
            </a:r>
            <a:r>
              <a:rPr lang="en-US" sz="2400">
                <a:solidFill>
                  <a:srgbClr val="000000"/>
                </a:solidFill>
                <a:latin typeface="Canva Sans Bold Italics"/>
              </a:rPr>
              <a:t>Video games category has a high number of dissatisfied reviewers.</a:t>
            </a:r>
          </a:p>
        </p:txBody>
      </p:sp>
      <p:sp>
        <p:nvSpPr>
          <p:cNvPr id="9" name="TextBox 9"/>
          <p:cNvSpPr txBox="1"/>
          <p:nvPr/>
        </p:nvSpPr>
        <p:spPr>
          <a:xfrm>
            <a:off x="1028700" y="2657326"/>
            <a:ext cx="16216744" cy="2071895"/>
          </a:xfrm>
          <a:prstGeom prst="rect">
            <a:avLst/>
          </a:prstGeom>
        </p:spPr>
        <p:txBody>
          <a:bodyPr lIns="0" tIns="0" rIns="0" bIns="0" rtlCol="0" anchor="t">
            <a:spAutoFit/>
          </a:bodyPr>
          <a:lstStyle/>
          <a:p>
            <a:pPr marL="518165" lvl="1" indent="-259082">
              <a:lnSpc>
                <a:spcPts val="3360"/>
              </a:lnSpc>
              <a:spcBef>
                <a:spcPct val="0"/>
              </a:spcBef>
              <a:buFont typeface="Arial"/>
              <a:buChar char="•"/>
            </a:pPr>
            <a:r>
              <a:rPr lang="en-US" sz="2400">
                <a:solidFill>
                  <a:srgbClr val="000000"/>
                </a:solidFill>
                <a:latin typeface="Canva Sans Italics"/>
              </a:rPr>
              <a:t>Exploratory Data Analysis (EDA) shows that customers with neutral and negative sentiments tend to use fewer words in their reviews than customers with positive sentiments. </a:t>
            </a:r>
            <a:r>
              <a:rPr lang="en-US" sz="2400">
                <a:solidFill>
                  <a:srgbClr val="000000"/>
                </a:solidFill>
                <a:latin typeface="Canva Sans Bold Italics"/>
              </a:rPr>
              <a:t>Customers in both categories prefer to buy multiple products in each order</a:t>
            </a:r>
            <a:r>
              <a:rPr lang="en-US" sz="2400">
                <a:solidFill>
                  <a:srgbClr val="000000"/>
                </a:solidFill>
                <a:latin typeface="Canva Sans Italics"/>
              </a:rPr>
              <a:t>. This suggests that </a:t>
            </a:r>
            <a:r>
              <a:rPr lang="en-US" sz="2400">
                <a:solidFill>
                  <a:srgbClr val="000000"/>
                </a:solidFill>
                <a:latin typeface="Canva Sans Bold Italics"/>
              </a:rPr>
              <a:t>customers who are unhappy with a product or service are more likely to write short, to-the-point reviews </a:t>
            </a:r>
            <a:r>
              <a:rPr lang="en-US" sz="2400">
                <a:solidFill>
                  <a:srgbClr val="000000"/>
                </a:solidFill>
                <a:latin typeface="Canva Sans Italics"/>
              </a:rPr>
              <a:t>and they may also be less likely to buy additional products from the same company.</a:t>
            </a:r>
          </a:p>
        </p:txBody>
      </p:sp>
      <p:sp>
        <p:nvSpPr>
          <p:cNvPr id="10" name="TextBox 10"/>
          <p:cNvSpPr txBox="1"/>
          <p:nvPr/>
        </p:nvSpPr>
        <p:spPr>
          <a:xfrm>
            <a:off x="1028700" y="4949869"/>
            <a:ext cx="16216744" cy="815042"/>
          </a:xfrm>
          <a:prstGeom prst="rect">
            <a:avLst/>
          </a:prstGeom>
        </p:spPr>
        <p:txBody>
          <a:bodyPr lIns="0" tIns="0" rIns="0" bIns="0" rtlCol="0" anchor="t">
            <a:spAutoFit/>
          </a:bodyPr>
          <a:lstStyle/>
          <a:p>
            <a:pPr marL="518165" lvl="1" indent="-259082">
              <a:lnSpc>
                <a:spcPts val="3360"/>
              </a:lnSpc>
              <a:spcBef>
                <a:spcPct val="0"/>
              </a:spcBef>
              <a:buFont typeface="Arial"/>
              <a:buChar char="•"/>
            </a:pPr>
            <a:r>
              <a:rPr lang="en-US" sz="2400">
                <a:solidFill>
                  <a:srgbClr val="000000"/>
                </a:solidFill>
                <a:latin typeface="Canva Sans"/>
              </a:rPr>
              <a:t>Based on the Time Series data, it can be concluded that the </a:t>
            </a:r>
            <a:r>
              <a:rPr lang="en-US" sz="2400">
                <a:solidFill>
                  <a:srgbClr val="000000"/>
                </a:solidFill>
                <a:latin typeface="Canva Sans Bold Italics"/>
              </a:rPr>
              <a:t>Toys&amp;Games category outperforms the Video Games category.</a:t>
            </a:r>
          </a:p>
        </p:txBody>
      </p:sp>
      <p:sp>
        <p:nvSpPr>
          <p:cNvPr id="11" name="TextBox 11"/>
          <p:cNvSpPr txBox="1"/>
          <p:nvPr/>
        </p:nvSpPr>
        <p:spPr>
          <a:xfrm>
            <a:off x="1028700" y="6063330"/>
            <a:ext cx="16216744" cy="1652944"/>
          </a:xfrm>
          <a:prstGeom prst="rect">
            <a:avLst/>
          </a:prstGeom>
        </p:spPr>
        <p:txBody>
          <a:bodyPr lIns="0" tIns="0" rIns="0" bIns="0" rtlCol="0" anchor="t">
            <a:spAutoFit/>
          </a:bodyPr>
          <a:lstStyle/>
          <a:p>
            <a:pPr marL="518165" lvl="1" indent="-259082">
              <a:lnSpc>
                <a:spcPts val="3360"/>
              </a:lnSpc>
              <a:spcBef>
                <a:spcPct val="0"/>
              </a:spcBef>
              <a:buFont typeface="Arial"/>
              <a:buChar char="•"/>
            </a:pPr>
            <a:r>
              <a:rPr lang="en-US" sz="2400">
                <a:solidFill>
                  <a:srgbClr val="000000"/>
                </a:solidFill>
                <a:latin typeface="Canva Sans Italics"/>
              </a:rPr>
              <a:t>Classification is used to identify the sentiment of upcoming reviews.through API. This information can be used to improve product performance and brand reputation. By i</a:t>
            </a:r>
            <a:r>
              <a:rPr lang="en-US" sz="2400">
                <a:solidFill>
                  <a:srgbClr val="000000"/>
                </a:solidFill>
                <a:latin typeface="Canva Sans Bold Italics"/>
              </a:rPr>
              <a:t>dentifying reviews that are likely to be negative, companies can take steps to address the underlying issues and improve the customer experience.</a:t>
            </a:r>
            <a:r>
              <a:rPr lang="en-US" sz="2400">
                <a:solidFill>
                  <a:srgbClr val="000000"/>
                </a:solidFill>
                <a:latin typeface="Canva Sans Italics"/>
              </a:rPr>
              <a:t> This can lead to more positive reviews and a better reputation overall.</a:t>
            </a:r>
          </a:p>
        </p:txBody>
      </p:sp>
      <p:sp>
        <p:nvSpPr>
          <p:cNvPr id="12" name="TextBox 12"/>
          <p:cNvSpPr txBox="1"/>
          <p:nvPr/>
        </p:nvSpPr>
        <p:spPr>
          <a:xfrm>
            <a:off x="1042556" y="8024307"/>
            <a:ext cx="16216744" cy="1233993"/>
          </a:xfrm>
          <a:prstGeom prst="rect">
            <a:avLst/>
          </a:prstGeom>
        </p:spPr>
        <p:txBody>
          <a:bodyPr lIns="0" tIns="0" rIns="0" bIns="0" rtlCol="0" anchor="t">
            <a:spAutoFit/>
          </a:bodyPr>
          <a:lstStyle/>
          <a:p>
            <a:pPr marL="518165" lvl="1" indent="-259082">
              <a:lnSpc>
                <a:spcPts val="3360"/>
              </a:lnSpc>
              <a:spcBef>
                <a:spcPct val="0"/>
              </a:spcBef>
              <a:buFont typeface="Arial"/>
              <a:buChar char="•"/>
            </a:pPr>
            <a:r>
              <a:rPr lang="en-US" sz="2400">
                <a:solidFill>
                  <a:srgbClr val="000000"/>
                </a:solidFill>
                <a:latin typeface="Canva Sans Italics"/>
              </a:rPr>
              <a:t>Through clustering, we performed customer segmentation and observed that </a:t>
            </a:r>
            <a:r>
              <a:rPr lang="en-US" sz="2400">
                <a:solidFill>
                  <a:srgbClr val="000000"/>
                </a:solidFill>
                <a:latin typeface="Canva Sans Bold Italics"/>
              </a:rPr>
              <a:t>clusters characterized by negative sentiment scores and lower pricing consist of the most dissatisfied customers</a:t>
            </a:r>
            <a:r>
              <a:rPr lang="en-US" sz="2400">
                <a:solidFill>
                  <a:srgbClr val="000000"/>
                </a:solidFill>
                <a:latin typeface="Canva Sans Italics"/>
              </a:rPr>
              <a:t>, which could potentially result in customer churn.</a:t>
            </a:r>
          </a:p>
        </p:txBody>
      </p:sp>
    </p:spTree>
  </p:cSld>
  <p:clrMapOvr>
    <a:masterClrMapping/>
  </p:clrMapOvr>
  <p:transition spd="med">
    <p:push/>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666" b="-16666"/>
            </a:stretch>
          </a:blipFill>
        </p:spPr>
        <p:txBody>
          <a:bodyPr/>
          <a:lstStyle/>
          <a:p>
            <a:endParaRPr lang="en-US"/>
          </a:p>
        </p:txBody>
      </p:sp>
      <p:sp>
        <p:nvSpPr>
          <p:cNvPr id="3" name="Freeform 3"/>
          <p:cNvSpPr/>
          <p:nvPr/>
        </p:nvSpPr>
        <p:spPr>
          <a:xfrm>
            <a:off x="15168158" y="-792049"/>
            <a:ext cx="3633582" cy="2725187"/>
          </a:xfrm>
          <a:custGeom>
            <a:avLst/>
            <a:gdLst/>
            <a:ahLst/>
            <a:cxnLst/>
            <a:rect l="l" t="t" r="r" b="b"/>
            <a:pathLst>
              <a:path w="3633582" h="2725187">
                <a:moveTo>
                  <a:pt x="0" y="0"/>
                </a:moveTo>
                <a:lnTo>
                  <a:pt x="3633582" y="0"/>
                </a:lnTo>
                <a:lnTo>
                  <a:pt x="3633582" y="2725187"/>
                </a:lnTo>
                <a:lnTo>
                  <a:pt x="0" y="2725187"/>
                </a:lnTo>
                <a:lnTo>
                  <a:pt x="0" y="0"/>
                </a:lnTo>
                <a:close/>
              </a:path>
            </a:pathLst>
          </a:custGeom>
          <a:blipFill>
            <a:blip r:embed="rId3"/>
            <a:stretch>
              <a:fillRect/>
            </a:stretch>
          </a:blipFill>
        </p:spPr>
        <p:txBody>
          <a:bodyPr/>
          <a:lstStyle/>
          <a:p>
            <a:endParaRPr lang="en-US"/>
          </a:p>
        </p:txBody>
      </p:sp>
      <p:sp>
        <p:nvSpPr>
          <p:cNvPr id="4" name="Freeform 4"/>
          <p:cNvSpPr/>
          <p:nvPr/>
        </p:nvSpPr>
        <p:spPr>
          <a:xfrm rot="177163">
            <a:off x="-8240384" y="-11304023"/>
            <a:ext cx="14252339" cy="14624602"/>
          </a:xfrm>
          <a:custGeom>
            <a:avLst/>
            <a:gdLst/>
            <a:ahLst/>
            <a:cxnLst/>
            <a:rect l="l" t="t" r="r" b="b"/>
            <a:pathLst>
              <a:path w="14252339" h="14624602">
                <a:moveTo>
                  <a:pt x="0" y="0"/>
                </a:moveTo>
                <a:lnTo>
                  <a:pt x="14252340" y="0"/>
                </a:lnTo>
                <a:lnTo>
                  <a:pt x="14252340" y="14624602"/>
                </a:lnTo>
                <a:lnTo>
                  <a:pt x="0" y="1462460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Freeform 5"/>
          <p:cNvSpPr/>
          <p:nvPr/>
        </p:nvSpPr>
        <p:spPr>
          <a:xfrm rot="2600109">
            <a:off x="14890499" y="7599961"/>
            <a:ext cx="9528808" cy="9777695"/>
          </a:xfrm>
          <a:custGeom>
            <a:avLst/>
            <a:gdLst/>
            <a:ahLst/>
            <a:cxnLst/>
            <a:rect l="l" t="t" r="r" b="b"/>
            <a:pathLst>
              <a:path w="9528808" h="9777695">
                <a:moveTo>
                  <a:pt x="0" y="0"/>
                </a:moveTo>
                <a:lnTo>
                  <a:pt x="9528808" y="0"/>
                </a:lnTo>
                <a:lnTo>
                  <a:pt x="9528808" y="9777695"/>
                </a:lnTo>
                <a:lnTo>
                  <a:pt x="0" y="9777695"/>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US"/>
          </a:p>
        </p:txBody>
      </p:sp>
      <p:sp>
        <p:nvSpPr>
          <p:cNvPr id="6" name="AutoShape 6"/>
          <p:cNvSpPr/>
          <p:nvPr/>
        </p:nvSpPr>
        <p:spPr>
          <a:xfrm flipV="1">
            <a:off x="1028707" y="1493742"/>
            <a:ext cx="12326237" cy="19050"/>
          </a:xfrm>
          <a:prstGeom prst="line">
            <a:avLst/>
          </a:prstGeom>
          <a:ln w="9525" cap="flat">
            <a:solidFill>
              <a:srgbClr val="000000"/>
            </a:solidFill>
            <a:prstDash val="solid"/>
            <a:headEnd type="none" w="sm" len="sm"/>
            <a:tailEnd type="none" w="sm" len="sm"/>
          </a:ln>
        </p:spPr>
        <p:txBody>
          <a:bodyPr/>
          <a:lstStyle/>
          <a:p>
            <a:endParaRPr lang="en-US"/>
          </a:p>
        </p:txBody>
      </p:sp>
      <p:sp>
        <p:nvSpPr>
          <p:cNvPr id="7" name="Freeform 7"/>
          <p:cNvSpPr/>
          <p:nvPr/>
        </p:nvSpPr>
        <p:spPr>
          <a:xfrm rot="-232452">
            <a:off x="147839" y="5743696"/>
            <a:ext cx="2532055" cy="4461771"/>
          </a:xfrm>
          <a:custGeom>
            <a:avLst/>
            <a:gdLst/>
            <a:ahLst/>
            <a:cxnLst/>
            <a:rect l="l" t="t" r="r" b="b"/>
            <a:pathLst>
              <a:path w="2532055" h="4461771">
                <a:moveTo>
                  <a:pt x="0" y="0"/>
                </a:moveTo>
                <a:lnTo>
                  <a:pt x="2532056" y="0"/>
                </a:lnTo>
                <a:lnTo>
                  <a:pt x="2532056" y="4461772"/>
                </a:lnTo>
                <a:lnTo>
                  <a:pt x="0" y="446177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8" name="Freeform 8"/>
          <p:cNvSpPr/>
          <p:nvPr/>
        </p:nvSpPr>
        <p:spPr>
          <a:xfrm>
            <a:off x="8049711" y="688692"/>
            <a:ext cx="527862" cy="680015"/>
          </a:xfrm>
          <a:custGeom>
            <a:avLst/>
            <a:gdLst/>
            <a:ahLst/>
            <a:cxnLst/>
            <a:rect l="l" t="t" r="r" b="b"/>
            <a:pathLst>
              <a:path w="527862" h="680015">
                <a:moveTo>
                  <a:pt x="0" y="0"/>
                </a:moveTo>
                <a:lnTo>
                  <a:pt x="527862" y="0"/>
                </a:lnTo>
                <a:lnTo>
                  <a:pt x="527862" y="680016"/>
                </a:lnTo>
                <a:lnTo>
                  <a:pt x="0" y="68001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9" name="TextBox 9"/>
          <p:cNvSpPr txBox="1"/>
          <p:nvPr/>
        </p:nvSpPr>
        <p:spPr>
          <a:xfrm>
            <a:off x="1316323" y="465769"/>
            <a:ext cx="6515881" cy="920115"/>
          </a:xfrm>
          <a:prstGeom prst="rect">
            <a:avLst/>
          </a:prstGeom>
        </p:spPr>
        <p:txBody>
          <a:bodyPr lIns="0" tIns="0" rIns="0" bIns="0" rtlCol="0" anchor="t">
            <a:spAutoFit/>
          </a:bodyPr>
          <a:lstStyle/>
          <a:p>
            <a:pPr marL="0" lvl="0" indent="0" algn="ctr">
              <a:lnSpc>
                <a:spcPts val="7559"/>
              </a:lnSpc>
              <a:spcBef>
                <a:spcPct val="0"/>
              </a:spcBef>
            </a:pPr>
            <a:r>
              <a:rPr lang="en-US" sz="5399">
                <a:solidFill>
                  <a:srgbClr val="000000"/>
                </a:solidFill>
                <a:latin typeface="Canva Sans Bold Italics"/>
              </a:rPr>
              <a:t>Recommendations </a:t>
            </a:r>
          </a:p>
        </p:txBody>
      </p:sp>
      <p:sp>
        <p:nvSpPr>
          <p:cNvPr id="10" name="TextBox 10"/>
          <p:cNvSpPr txBox="1"/>
          <p:nvPr/>
        </p:nvSpPr>
        <p:spPr>
          <a:xfrm>
            <a:off x="840113" y="1574998"/>
            <a:ext cx="16607774" cy="1417366"/>
          </a:xfrm>
          <a:prstGeom prst="rect">
            <a:avLst/>
          </a:prstGeom>
        </p:spPr>
        <p:txBody>
          <a:bodyPr lIns="0" tIns="0" rIns="0" bIns="0" rtlCol="0" anchor="t">
            <a:spAutoFit/>
          </a:bodyPr>
          <a:lstStyle/>
          <a:p>
            <a:pPr marL="582535" lvl="1" indent="-291267" algn="l">
              <a:lnSpc>
                <a:spcPts val="3777"/>
              </a:lnSpc>
              <a:spcBef>
                <a:spcPct val="0"/>
              </a:spcBef>
              <a:buFont typeface="Arial"/>
              <a:buChar char="•"/>
            </a:pPr>
            <a:r>
              <a:rPr lang="en-US" sz="2698">
                <a:solidFill>
                  <a:srgbClr val="000000"/>
                </a:solidFill>
                <a:latin typeface="Canva Sans Bold Italics"/>
              </a:rPr>
              <a:t>We can offer discounts and promotions for sub-categories and products that are underperforming.This can help to boost sales and improve customer satisfaction in these areas.</a:t>
            </a:r>
          </a:p>
        </p:txBody>
      </p:sp>
      <p:sp>
        <p:nvSpPr>
          <p:cNvPr id="11" name="TextBox 11"/>
          <p:cNvSpPr txBox="1"/>
          <p:nvPr/>
        </p:nvSpPr>
        <p:spPr>
          <a:xfrm>
            <a:off x="840113" y="3049809"/>
            <a:ext cx="16607774" cy="1417366"/>
          </a:xfrm>
          <a:prstGeom prst="rect">
            <a:avLst/>
          </a:prstGeom>
        </p:spPr>
        <p:txBody>
          <a:bodyPr lIns="0" tIns="0" rIns="0" bIns="0" rtlCol="0" anchor="t">
            <a:spAutoFit/>
          </a:bodyPr>
          <a:lstStyle/>
          <a:p>
            <a:pPr marL="582535" lvl="1" indent="-291267" algn="l">
              <a:lnSpc>
                <a:spcPts val="3777"/>
              </a:lnSpc>
              <a:spcBef>
                <a:spcPct val="0"/>
              </a:spcBef>
              <a:buFont typeface="Arial"/>
              <a:buChar char="•"/>
            </a:pPr>
            <a:r>
              <a:rPr lang="en-US" sz="2698">
                <a:solidFill>
                  <a:srgbClr val="000000"/>
                </a:solidFill>
                <a:latin typeface="Canva Sans Bold Italics"/>
              </a:rPr>
              <a:t>Work with the particular unsatisfied customers shown in the clustering results. This could involve reaching out to these customers to understand their concerns and see if there is anything you can do to address them.</a:t>
            </a:r>
          </a:p>
        </p:txBody>
      </p:sp>
      <p:sp>
        <p:nvSpPr>
          <p:cNvPr id="12" name="TextBox 12"/>
          <p:cNvSpPr txBox="1"/>
          <p:nvPr/>
        </p:nvSpPr>
        <p:spPr>
          <a:xfrm>
            <a:off x="840113" y="4595106"/>
            <a:ext cx="16607774" cy="905286"/>
          </a:xfrm>
          <a:prstGeom prst="rect">
            <a:avLst/>
          </a:prstGeom>
        </p:spPr>
        <p:txBody>
          <a:bodyPr lIns="0" tIns="0" rIns="0" bIns="0" rtlCol="0" anchor="t">
            <a:spAutoFit/>
          </a:bodyPr>
          <a:lstStyle/>
          <a:p>
            <a:pPr marL="561344" lvl="1" indent="-280672">
              <a:lnSpc>
                <a:spcPts val="3640"/>
              </a:lnSpc>
              <a:buFont typeface="Arial"/>
              <a:buChar char="•"/>
            </a:pPr>
            <a:r>
              <a:rPr lang="en-US" sz="2600">
                <a:solidFill>
                  <a:srgbClr val="000000"/>
                </a:solidFill>
                <a:latin typeface="Canva Sans Bold Italics"/>
              </a:rPr>
              <a:t>Continue to monitor customer sentiment and feedback. This will help to identify any emerging issues and take steps to address them before they become major problems.</a:t>
            </a:r>
          </a:p>
        </p:txBody>
      </p:sp>
      <p:sp>
        <p:nvSpPr>
          <p:cNvPr id="13" name="Freeform 13"/>
          <p:cNvSpPr/>
          <p:nvPr/>
        </p:nvSpPr>
        <p:spPr>
          <a:xfrm>
            <a:off x="0" y="0"/>
            <a:ext cx="18288000" cy="10850903"/>
          </a:xfrm>
          <a:custGeom>
            <a:avLst/>
            <a:gdLst/>
            <a:ahLst/>
            <a:cxnLst/>
            <a:rect l="l" t="t" r="r" b="b"/>
            <a:pathLst>
              <a:path w="18288000" h="10850903">
                <a:moveTo>
                  <a:pt x="0" y="0"/>
                </a:moveTo>
                <a:lnTo>
                  <a:pt x="18288000" y="0"/>
                </a:lnTo>
                <a:lnTo>
                  <a:pt x="18288000" y="10850903"/>
                </a:lnTo>
                <a:lnTo>
                  <a:pt x="0" y="10850903"/>
                </a:lnTo>
                <a:lnTo>
                  <a:pt x="0" y="0"/>
                </a:lnTo>
                <a:close/>
              </a:path>
            </a:pathLst>
          </a:custGeom>
          <a:blipFill>
            <a:blip r:embed="rId10">
              <a:alphaModFix amt="8999"/>
            </a:blip>
            <a:stretch>
              <a:fillRect t="-4571" b="-2450"/>
            </a:stretch>
          </a:blipFill>
        </p:spPr>
        <p:txBody>
          <a:bodyPr/>
          <a:lstStyle/>
          <a:p>
            <a:endParaRPr lang="en-US"/>
          </a:p>
        </p:txBody>
      </p:sp>
    </p:spTree>
  </p:cSld>
  <p:clrMapOvr>
    <a:masterClrMapping/>
  </p:clrMapOvr>
  <p:transition spd="med">
    <p:push/>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43999"/>
            </a:blip>
            <a:stretch>
              <a:fillRect t="-9333" b="-9333"/>
            </a:stretch>
          </a:blipFill>
        </p:spPr>
        <p:txBody>
          <a:bodyPr/>
          <a:lstStyle/>
          <a:p>
            <a:endParaRPr lang="en-US"/>
          </a:p>
        </p:txBody>
      </p:sp>
      <p:sp>
        <p:nvSpPr>
          <p:cNvPr id="3" name="Freeform 3"/>
          <p:cNvSpPr/>
          <p:nvPr/>
        </p:nvSpPr>
        <p:spPr>
          <a:xfrm>
            <a:off x="15168158" y="-792049"/>
            <a:ext cx="3633582" cy="2725187"/>
          </a:xfrm>
          <a:custGeom>
            <a:avLst/>
            <a:gdLst/>
            <a:ahLst/>
            <a:cxnLst/>
            <a:rect l="l" t="t" r="r" b="b"/>
            <a:pathLst>
              <a:path w="3633582" h="2725187">
                <a:moveTo>
                  <a:pt x="0" y="0"/>
                </a:moveTo>
                <a:lnTo>
                  <a:pt x="3633582" y="0"/>
                </a:lnTo>
                <a:lnTo>
                  <a:pt x="3633582" y="2725187"/>
                </a:lnTo>
                <a:lnTo>
                  <a:pt x="0" y="2725187"/>
                </a:lnTo>
                <a:lnTo>
                  <a:pt x="0" y="0"/>
                </a:lnTo>
                <a:close/>
              </a:path>
            </a:pathLst>
          </a:custGeom>
          <a:blipFill>
            <a:blip r:embed="rId3"/>
            <a:stretch>
              <a:fillRect/>
            </a:stretch>
          </a:blipFill>
        </p:spPr>
        <p:txBody>
          <a:bodyPr/>
          <a:lstStyle/>
          <a:p>
            <a:endParaRPr lang="en-US"/>
          </a:p>
        </p:txBody>
      </p:sp>
      <p:sp>
        <p:nvSpPr>
          <p:cNvPr id="4" name="Freeform 4"/>
          <p:cNvSpPr/>
          <p:nvPr/>
        </p:nvSpPr>
        <p:spPr>
          <a:xfrm rot="177163">
            <a:off x="-8296751" y="-10712168"/>
            <a:ext cx="14252339" cy="14624602"/>
          </a:xfrm>
          <a:custGeom>
            <a:avLst/>
            <a:gdLst/>
            <a:ahLst/>
            <a:cxnLst/>
            <a:rect l="l" t="t" r="r" b="b"/>
            <a:pathLst>
              <a:path w="14252339" h="14624602">
                <a:moveTo>
                  <a:pt x="0" y="0"/>
                </a:moveTo>
                <a:lnTo>
                  <a:pt x="14252340" y="0"/>
                </a:lnTo>
                <a:lnTo>
                  <a:pt x="14252340" y="14624602"/>
                </a:lnTo>
                <a:lnTo>
                  <a:pt x="0" y="1462460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Freeform 5"/>
          <p:cNvSpPr/>
          <p:nvPr/>
        </p:nvSpPr>
        <p:spPr>
          <a:xfrm rot="2600109">
            <a:off x="14524112" y="7402676"/>
            <a:ext cx="9528808" cy="9777695"/>
          </a:xfrm>
          <a:custGeom>
            <a:avLst/>
            <a:gdLst/>
            <a:ahLst/>
            <a:cxnLst/>
            <a:rect l="l" t="t" r="r" b="b"/>
            <a:pathLst>
              <a:path w="9528808" h="9777695">
                <a:moveTo>
                  <a:pt x="0" y="0"/>
                </a:moveTo>
                <a:lnTo>
                  <a:pt x="9528808" y="0"/>
                </a:lnTo>
                <a:lnTo>
                  <a:pt x="9528808" y="9777695"/>
                </a:lnTo>
                <a:lnTo>
                  <a:pt x="0" y="9777695"/>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US"/>
          </a:p>
        </p:txBody>
      </p:sp>
      <p:sp>
        <p:nvSpPr>
          <p:cNvPr id="6" name="Freeform 6"/>
          <p:cNvSpPr/>
          <p:nvPr/>
        </p:nvSpPr>
        <p:spPr>
          <a:xfrm>
            <a:off x="11328058" y="2197633"/>
            <a:ext cx="3309267" cy="5061976"/>
          </a:xfrm>
          <a:custGeom>
            <a:avLst/>
            <a:gdLst/>
            <a:ahLst/>
            <a:cxnLst/>
            <a:rect l="l" t="t" r="r" b="b"/>
            <a:pathLst>
              <a:path w="3309267" h="5061976">
                <a:moveTo>
                  <a:pt x="0" y="0"/>
                </a:moveTo>
                <a:lnTo>
                  <a:pt x="3309267" y="0"/>
                </a:lnTo>
                <a:lnTo>
                  <a:pt x="3309267" y="5061976"/>
                </a:lnTo>
                <a:lnTo>
                  <a:pt x="0" y="5061976"/>
                </a:lnTo>
                <a:lnTo>
                  <a:pt x="0" y="0"/>
                </a:lnTo>
                <a:close/>
              </a:path>
            </a:pathLst>
          </a:custGeom>
          <a:blipFill>
            <a:blip r:embed="rId6"/>
            <a:stretch>
              <a:fillRect/>
            </a:stretch>
          </a:blipFill>
        </p:spPr>
        <p:txBody>
          <a:bodyPr/>
          <a:lstStyle/>
          <a:p>
            <a:endParaRPr lang="en-US"/>
          </a:p>
        </p:txBody>
      </p:sp>
      <p:sp>
        <p:nvSpPr>
          <p:cNvPr id="7" name="TextBox 7"/>
          <p:cNvSpPr txBox="1"/>
          <p:nvPr/>
        </p:nvSpPr>
        <p:spPr>
          <a:xfrm>
            <a:off x="4403736" y="4069785"/>
            <a:ext cx="6786238" cy="1740147"/>
          </a:xfrm>
          <a:prstGeom prst="rect">
            <a:avLst/>
          </a:prstGeom>
        </p:spPr>
        <p:txBody>
          <a:bodyPr lIns="0" tIns="0" rIns="0" bIns="0" rtlCol="0" anchor="t">
            <a:spAutoFit/>
          </a:bodyPr>
          <a:lstStyle/>
          <a:p>
            <a:pPr marL="0" lvl="0" indent="0" algn="ctr">
              <a:lnSpc>
                <a:spcPts val="14219"/>
              </a:lnSpc>
              <a:spcBef>
                <a:spcPct val="0"/>
              </a:spcBef>
            </a:pPr>
            <a:r>
              <a:rPr lang="en-US" sz="10157">
                <a:solidFill>
                  <a:srgbClr val="000000"/>
                </a:solidFill>
                <a:latin typeface="Canva Sans Bold"/>
              </a:rPr>
              <a:t>Thank you </a:t>
            </a:r>
          </a:p>
        </p:txBody>
      </p:sp>
    </p:spTree>
  </p:cSld>
  <p:clrMapOvr>
    <a:masterClrMapping/>
  </p:clrMapOvr>
  <p:transition spd="med">
    <p:push/>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666" b="-16666"/>
            </a:stretch>
          </a:blipFill>
        </p:spPr>
        <p:txBody>
          <a:bodyPr/>
          <a:lstStyle/>
          <a:p>
            <a:endParaRPr lang="en-US"/>
          </a:p>
        </p:txBody>
      </p:sp>
      <p:sp>
        <p:nvSpPr>
          <p:cNvPr id="3" name="Freeform 3"/>
          <p:cNvSpPr/>
          <p:nvPr/>
        </p:nvSpPr>
        <p:spPr>
          <a:xfrm>
            <a:off x="15168158" y="-792049"/>
            <a:ext cx="3633582" cy="2725187"/>
          </a:xfrm>
          <a:custGeom>
            <a:avLst/>
            <a:gdLst/>
            <a:ahLst/>
            <a:cxnLst/>
            <a:rect l="l" t="t" r="r" b="b"/>
            <a:pathLst>
              <a:path w="3633582" h="2725187">
                <a:moveTo>
                  <a:pt x="0" y="0"/>
                </a:moveTo>
                <a:lnTo>
                  <a:pt x="3633582" y="0"/>
                </a:lnTo>
                <a:lnTo>
                  <a:pt x="3633582" y="2725187"/>
                </a:lnTo>
                <a:lnTo>
                  <a:pt x="0" y="2725187"/>
                </a:lnTo>
                <a:lnTo>
                  <a:pt x="0" y="0"/>
                </a:lnTo>
                <a:close/>
              </a:path>
            </a:pathLst>
          </a:custGeom>
          <a:blipFill>
            <a:blip r:embed="rId3"/>
            <a:stretch>
              <a:fillRect/>
            </a:stretch>
          </a:blipFill>
        </p:spPr>
        <p:txBody>
          <a:bodyPr/>
          <a:lstStyle/>
          <a:p>
            <a:endParaRPr lang="en-US"/>
          </a:p>
        </p:txBody>
      </p:sp>
      <p:sp>
        <p:nvSpPr>
          <p:cNvPr id="4" name="Freeform 4"/>
          <p:cNvSpPr/>
          <p:nvPr/>
        </p:nvSpPr>
        <p:spPr>
          <a:xfrm rot="177163">
            <a:off x="-8296751" y="-10712168"/>
            <a:ext cx="14252339" cy="14624602"/>
          </a:xfrm>
          <a:custGeom>
            <a:avLst/>
            <a:gdLst/>
            <a:ahLst/>
            <a:cxnLst/>
            <a:rect l="l" t="t" r="r" b="b"/>
            <a:pathLst>
              <a:path w="14252339" h="14624602">
                <a:moveTo>
                  <a:pt x="0" y="0"/>
                </a:moveTo>
                <a:lnTo>
                  <a:pt x="14252340" y="0"/>
                </a:lnTo>
                <a:lnTo>
                  <a:pt x="14252340" y="14624602"/>
                </a:lnTo>
                <a:lnTo>
                  <a:pt x="0" y="1462460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Freeform 5"/>
          <p:cNvSpPr/>
          <p:nvPr/>
        </p:nvSpPr>
        <p:spPr>
          <a:xfrm rot="2600109">
            <a:off x="14524112" y="7402676"/>
            <a:ext cx="9528808" cy="9777695"/>
          </a:xfrm>
          <a:custGeom>
            <a:avLst/>
            <a:gdLst/>
            <a:ahLst/>
            <a:cxnLst/>
            <a:rect l="l" t="t" r="r" b="b"/>
            <a:pathLst>
              <a:path w="9528808" h="9777695">
                <a:moveTo>
                  <a:pt x="0" y="0"/>
                </a:moveTo>
                <a:lnTo>
                  <a:pt x="9528808" y="0"/>
                </a:lnTo>
                <a:lnTo>
                  <a:pt x="9528808" y="9777695"/>
                </a:lnTo>
                <a:lnTo>
                  <a:pt x="0" y="9777695"/>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US"/>
          </a:p>
        </p:txBody>
      </p:sp>
      <p:grpSp>
        <p:nvGrpSpPr>
          <p:cNvPr id="6" name="Group 6"/>
          <p:cNvGrpSpPr/>
          <p:nvPr/>
        </p:nvGrpSpPr>
        <p:grpSpPr>
          <a:xfrm>
            <a:off x="-369617" y="-194610"/>
            <a:ext cx="5701409" cy="10653386"/>
            <a:chOff x="0" y="0"/>
            <a:chExt cx="1501606" cy="2805830"/>
          </a:xfrm>
        </p:grpSpPr>
        <p:sp>
          <p:nvSpPr>
            <p:cNvPr id="7" name="Freeform 7"/>
            <p:cNvSpPr/>
            <p:nvPr/>
          </p:nvSpPr>
          <p:spPr>
            <a:xfrm>
              <a:off x="0" y="0"/>
              <a:ext cx="1501606" cy="2805830"/>
            </a:xfrm>
            <a:custGeom>
              <a:avLst/>
              <a:gdLst/>
              <a:ahLst/>
              <a:cxnLst/>
              <a:rect l="l" t="t" r="r" b="b"/>
              <a:pathLst>
                <a:path w="1501606" h="2805830">
                  <a:moveTo>
                    <a:pt x="0" y="0"/>
                  </a:moveTo>
                  <a:lnTo>
                    <a:pt x="1501606" y="0"/>
                  </a:lnTo>
                  <a:lnTo>
                    <a:pt x="1501606" y="2805830"/>
                  </a:lnTo>
                  <a:lnTo>
                    <a:pt x="0" y="2805830"/>
                  </a:lnTo>
                  <a:close/>
                </a:path>
              </a:pathLst>
            </a:custGeom>
            <a:solidFill>
              <a:srgbClr val="F2951E"/>
            </a:solidFill>
            <a:ln w="38100" cap="sq">
              <a:solidFill>
                <a:srgbClr val="000000"/>
              </a:solidFill>
              <a:prstDash val="solid"/>
              <a:miter/>
            </a:ln>
          </p:spPr>
          <p:txBody>
            <a:bodyPr/>
            <a:lstStyle/>
            <a:p>
              <a:endParaRPr lang="en-US"/>
            </a:p>
          </p:txBody>
        </p:sp>
        <p:sp>
          <p:nvSpPr>
            <p:cNvPr id="8" name="TextBox 8"/>
            <p:cNvSpPr txBox="1"/>
            <p:nvPr/>
          </p:nvSpPr>
          <p:spPr>
            <a:xfrm>
              <a:off x="0" y="-47625"/>
              <a:ext cx="812800" cy="860425"/>
            </a:xfrm>
            <a:prstGeom prst="rect">
              <a:avLst/>
            </a:prstGeom>
          </p:spPr>
          <p:txBody>
            <a:bodyPr lIns="50800" tIns="50800" rIns="50800" bIns="50800" rtlCol="0" anchor="ctr"/>
            <a:lstStyle/>
            <a:p>
              <a:pPr algn="ctr">
                <a:lnSpc>
                  <a:spcPts val="3360"/>
                </a:lnSpc>
              </a:pPr>
              <a:endParaRPr/>
            </a:p>
          </p:txBody>
        </p:sp>
      </p:grpSp>
      <p:grpSp>
        <p:nvGrpSpPr>
          <p:cNvPr id="9" name="Group 9"/>
          <p:cNvGrpSpPr/>
          <p:nvPr/>
        </p:nvGrpSpPr>
        <p:grpSpPr>
          <a:xfrm>
            <a:off x="6048390" y="39426"/>
            <a:ext cx="7168317" cy="1132828"/>
            <a:chOff x="0" y="0"/>
            <a:chExt cx="1460438" cy="230797"/>
          </a:xfrm>
        </p:grpSpPr>
        <p:sp>
          <p:nvSpPr>
            <p:cNvPr id="10" name="Freeform 10"/>
            <p:cNvSpPr/>
            <p:nvPr/>
          </p:nvSpPr>
          <p:spPr>
            <a:xfrm>
              <a:off x="0" y="0"/>
              <a:ext cx="1460438" cy="230797"/>
            </a:xfrm>
            <a:custGeom>
              <a:avLst/>
              <a:gdLst/>
              <a:ahLst/>
              <a:cxnLst/>
              <a:rect l="l" t="t" r="r" b="b"/>
              <a:pathLst>
                <a:path w="1460438" h="230797">
                  <a:moveTo>
                    <a:pt x="1460438" y="0"/>
                  </a:moveTo>
                  <a:lnTo>
                    <a:pt x="0" y="0"/>
                  </a:lnTo>
                  <a:lnTo>
                    <a:pt x="101600" y="115398"/>
                  </a:lnTo>
                  <a:lnTo>
                    <a:pt x="0" y="230797"/>
                  </a:lnTo>
                  <a:lnTo>
                    <a:pt x="1460438" y="230797"/>
                  </a:lnTo>
                  <a:lnTo>
                    <a:pt x="1358838" y="115398"/>
                  </a:lnTo>
                  <a:lnTo>
                    <a:pt x="1460438" y="0"/>
                  </a:lnTo>
                  <a:close/>
                </a:path>
              </a:pathLst>
            </a:custGeom>
            <a:solidFill>
              <a:srgbClr val="FCFCFC"/>
            </a:solidFill>
            <a:ln w="38100" cap="sq">
              <a:solidFill>
                <a:srgbClr val="F2951E"/>
              </a:solidFill>
              <a:prstDash val="solid"/>
              <a:miter/>
            </a:ln>
          </p:spPr>
          <p:txBody>
            <a:bodyPr/>
            <a:lstStyle/>
            <a:p>
              <a:endParaRPr lang="en-US"/>
            </a:p>
          </p:txBody>
        </p:sp>
        <p:sp>
          <p:nvSpPr>
            <p:cNvPr id="11" name="TextBox 11"/>
            <p:cNvSpPr txBox="1"/>
            <p:nvPr/>
          </p:nvSpPr>
          <p:spPr>
            <a:xfrm>
              <a:off x="88900" y="-95250"/>
              <a:ext cx="635000" cy="501650"/>
            </a:xfrm>
            <a:prstGeom prst="rect">
              <a:avLst/>
            </a:prstGeom>
          </p:spPr>
          <p:txBody>
            <a:bodyPr lIns="50800" tIns="50800" rIns="50800" bIns="50800" rtlCol="0" anchor="ctr"/>
            <a:lstStyle/>
            <a:p>
              <a:pPr algn="ctr">
                <a:lnSpc>
                  <a:spcPts val="6719"/>
                </a:lnSpc>
              </a:pPr>
              <a:endParaRPr/>
            </a:p>
          </p:txBody>
        </p:sp>
      </p:grpSp>
      <p:grpSp>
        <p:nvGrpSpPr>
          <p:cNvPr id="12" name="Group 12"/>
          <p:cNvGrpSpPr/>
          <p:nvPr/>
        </p:nvGrpSpPr>
        <p:grpSpPr>
          <a:xfrm>
            <a:off x="6322800" y="-384009"/>
            <a:ext cx="6642647" cy="2014005"/>
            <a:chOff x="0" y="-95250"/>
            <a:chExt cx="1494236" cy="453042"/>
          </a:xfrm>
        </p:grpSpPr>
        <p:sp>
          <p:nvSpPr>
            <p:cNvPr id="13" name="Freeform 13"/>
            <p:cNvSpPr/>
            <p:nvPr/>
          </p:nvSpPr>
          <p:spPr>
            <a:xfrm>
              <a:off x="0" y="0"/>
              <a:ext cx="1494236" cy="238946"/>
            </a:xfrm>
            <a:custGeom>
              <a:avLst/>
              <a:gdLst/>
              <a:ahLst/>
              <a:cxnLst/>
              <a:rect l="l" t="t" r="r" b="b"/>
              <a:pathLst>
                <a:path w="1494236" h="238946">
                  <a:moveTo>
                    <a:pt x="1494236" y="0"/>
                  </a:moveTo>
                  <a:lnTo>
                    <a:pt x="0" y="0"/>
                  </a:lnTo>
                  <a:lnTo>
                    <a:pt x="101600" y="119473"/>
                  </a:lnTo>
                  <a:lnTo>
                    <a:pt x="0" y="238946"/>
                  </a:lnTo>
                  <a:lnTo>
                    <a:pt x="1494236" y="238946"/>
                  </a:lnTo>
                  <a:lnTo>
                    <a:pt x="1392636" y="119473"/>
                  </a:lnTo>
                  <a:lnTo>
                    <a:pt x="1494236" y="0"/>
                  </a:lnTo>
                  <a:close/>
                </a:path>
              </a:pathLst>
            </a:custGeom>
            <a:solidFill>
              <a:srgbClr val="F2951E"/>
            </a:solidFill>
            <a:ln w="38100" cap="sq">
              <a:solidFill>
                <a:srgbClr val="F2951E"/>
              </a:solidFill>
              <a:prstDash val="solid"/>
              <a:miter/>
            </a:ln>
          </p:spPr>
          <p:txBody>
            <a:bodyPr/>
            <a:lstStyle/>
            <a:p>
              <a:endParaRPr lang="en-US"/>
            </a:p>
          </p:txBody>
        </p:sp>
        <p:sp>
          <p:nvSpPr>
            <p:cNvPr id="14" name="TextBox 14"/>
            <p:cNvSpPr txBox="1"/>
            <p:nvPr/>
          </p:nvSpPr>
          <p:spPr>
            <a:xfrm>
              <a:off x="36428" y="-95250"/>
              <a:ext cx="1403810" cy="453042"/>
            </a:xfrm>
            <a:prstGeom prst="rect">
              <a:avLst/>
            </a:prstGeom>
          </p:spPr>
          <p:txBody>
            <a:bodyPr lIns="50800" tIns="50800" rIns="50800" bIns="50800" rtlCol="0" anchor="ctr"/>
            <a:lstStyle/>
            <a:p>
              <a:pPr algn="ctr">
                <a:lnSpc>
                  <a:spcPts val="6719"/>
                </a:lnSpc>
              </a:pPr>
              <a:r>
                <a:rPr lang="en-US" sz="4799" dirty="0">
                  <a:solidFill>
                    <a:srgbClr val="000000"/>
                  </a:solidFill>
                  <a:latin typeface="DM Sans Bold Italics"/>
                </a:rPr>
                <a:t>Project Objectives</a:t>
              </a:r>
            </a:p>
          </p:txBody>
        </p:sp>
      </p:grpSp>
      <p:sp>
        <p:nvSpPr>
          <p:cNvPr id="15" name="TextBox 15"/>
          <p:cNvSpPr txBox="1"/>
          <p:nvPr/>
        </p:nvSpPr>
        <p:spPr>
          <a:xfrm>
            <a:off x="836717" y="2032611"/>
            <a:ext cx="4303092" cy="1180201"/>
          </a:xfrm>
          <a:prstGeom prst="rect">
            <a:avLst/>
          </a:prstGeom>
        </p:spPr>
        <p:txBody>
          <a:bodyPr lIns="0" tIns="0" rIns="0" bIns="0" rtlCol="0" anchor="t">
            <a:spAutoFit/>
          </a:bodyPr>
          <a:lstStyle/>
          <a:p>
            <a:pPr marL="734059" lvl="1" indent="-367030">
              <a:lnSpc>
                <a:spcPts val="4759"/>
              </a:lnSpc>
              <a:buFont typeface="Arial"/>
              <a:buChar char="•"/>
            </a:pPr>
            <a:r>
              <a:rPr lang="en-US" sz="3399">
                <a:solidFill>
                  <a:srgbClr val="000000"/>
                </a:solidFill>
                <a:latin typeface="Canva Sans Bold"/>
              </a:rPr>
              <a:t>Exploratory Data Analysis</a:t>
            </a:r>
          </a:p>
        </p:txBody>
      </p:sp>
      <p:grpSp>
        <p:nvGrpSpPr>
          <p:cNvPr id="16" name="Group 16"/>
          <p:cNvGrpSpPr/>
          <p:nvPr/>
        </p:nvGrpSpPr>
        <p:grpSpPr>
          <a:xfrm>
            <a:off x="4759331" y="2158345"/>
            <a:ext cx="1733289" cy="938693"/>
            <a:chOff x="0" y="0"/>
            <a:chExt cx="812800" cy="440186"/>
          </a:xfrm>
        </p:grpSpPr>
        <p:sp>
          <p:nvSpPr>
            <p:cNvPr id="17" name="Freeform 17"/>
            <p:cNvSpPr/>
            <p:nvPr/>
          </p:nvSpPr>
          <p:spPr>
            <a:xfrm>
              <a:off x="0" y="0"/>
              <a:ext cx="812800" cy="440186"/>
            </a:xfrm>
            <a:custGeom>
              <a:avLst/>
              <a:gdLst/>
              <a:ahLst/>
              <a:cxnLst/>
              <a:rect l="l" t="t" r="r" b="b"/>
              <a:pathLst>
                <a:path w="812800" h="440186">
                  <a:moveTo>
                    <a:pt x="609600" y="0"/>
                  </a:moveTo>
                  <a:lnTo>
                    <a:pt x="0" y="0"/>
                  </a:lnTo>
                  <a:lnTo>
                    <a:pt x="0" y="440186"/>
                  </a:lnTo>
                  <a:lnTo>
                    <a:pt x="609600" y="440186"/>
                  </a:lnTo>
                  <a:lnTo>
                    <a:pt x="812800" y="220093"/>
                  </a:lnTo>
                  <a:lnTo>
                    <a:pt x="609600" y="0"/>
                  </a:lnTo>
                  <a:close/>
                </a:path>
              </a:pathLst>
            </a:custGeom>
            <a:solidFill>
              <a:srgbClr val="F2951E"/>
            </a:solidFill>
            <a:ln cap="sq">
              <a:noFill/>
              <a:prstDash val="solid"/>
              <a:miter/>
            </a:ln>
          </p:spPr>
          <p:txBody>
            <a:bodyPr/>
            <a:lstStyle/>
            <a:p>
              <a:endParaRPr lang="en-US"/>
            </a:p>
          </p:txBody>
        </p:sp>
        <p:sp>
          <p:nvSpPr>
            <p:cNvPr id="18" name="TextBox 18"/>
            <p:cNvSpPr txBox="1"/>
            <p:nvPr/>
          </p:nvSpPr>
          <p:spPr>
            <a:xfrm>
              <a:off x="0" y="-47625"/>
              <a:ext cx="698500" cy="454025"/>
            </a:xfrm>
            <a:prstGeom prst="rect">
              <a:avLst/>
            </a:prstGeom>
          </p:spPr>
          <p:txBody>
            <a:bodyPr lIns="50800" tIns="50800" rIns="50800" bIns="50800" rtlCol="0" anchor="ctr"/>
            <a:lstStyle/>
            <a:p>
              <a:pPr algn="ctr">
                <a:lnSpc>
                  <a:spcPts val="3360"/>
                </a:lnSpc>
              </a:pPr>
              <a:endParaRPr/>
            </a:p>
          </p:txBody>
        </p:sp>
      </p:grpSp>
      <p:sp>
        <p:nvSpPr>
          <p:cNvPr id="19" name="TextBox 19"/>
          <p:cNvSpPr txBox="1"/>
          <p:nvPr/>
        </p:nvSpPr>
        <p:spPr>
          <a:xfrm>
            <a:off x="836717" y="7488029"/>
            <a:ext cx="4303092" cy="1180201"/>
          </a:xfrm>
          <a:prstGeom prst="rect">
            <a:avLst/>
          </a:prstGeom>
        </p:spPr>
        <p:txBody>
          <a:bodyPr lIns="0" tIns="0" rIns="0" bIns="0" rtlCol="0" anchor="t">
            <a:spAutoFit/>
          </a:bodyPr>
          <a:lstStyle/>
          <a:p>
            <a:pPr marL="734059" lvl="1" indent="-367030">
              <a:lnSpc>
                <a:spcPts val="4759"/>
              </a:lnSpc>
              <a:buFont typeface="Arial"/>
              <a:buChar char="•"/>
            </a:pPr>
            <a:r>
              <a:rPr lang="en-US" sz="3399">
                <a:solidFill>
                  <a:srgbClr val="000000"/>
                </a:solidFill>
                <a:latin typeface="Canva Sans Bold"/>
              </a:rPr>
              <a:t>Customer Segmentation</a:t>
            </a:r>
          </a:p>
        </p:txBody>
      </p:sp>
      <p:sp>
        <p:nvSpPr>
          <p:cNvPr id="20" name="TextBox 20"/>
          <p:cNvSpPr txBox="1"/>
          <p:nvPr/>
        </p:nvSpPr>
        <p:spPr>
          <a:xfrm>
            <a:off x="836717" y="3901674"/>
            <a:ext cx="4111109" cy="1180201"/>
          </a:xfrm>
          <a:prstGeom prst="rect">
            <a:avLst/>
          </a:prstGeom>
        </p:spPr>
        <p:txBody>
          <a:bodyPr lIns="0" tIns="0" rIns="0" bIns="0" rtlCol="0" anchor="t">
            <a:spAutoFit/>
          </a:bodyPr>
          <a:lstStyle/>
          <a:p>
            <a:pPr marL="734059" lvl="1" indent="-367030">
              <a:lnSpc>
                <a:spcPts val="4759"/>
              </a:lnSpc>
              <a:buFont typeface="Arial"/>
              <a:buChar char="•"/>
            </a:pPr>
            <a:r>
              <a:rPr lang="en-US" sz="3399">
                <a:solidFill>
                  <a:srgbClr val="000000"/>
                </a:solidFill>
                <a:latin typeface="Canva Sans Bold"/>
              </a:rPr>
              <a:t>Sentiment Forecasting</a:t>
            </a:r>
          </a:p>
        </p:txBody>
      </p:sp>
      <p:sp>
        <p:nvSpPr>
          <p:cNvPr id="21" name="TextBox 21"/>
          <p:cNvSpPr txBox="1"/>
          <p:nvPr/>
        </p:nvSpPr>
        <p:spPr>
          <a:xfrm>
            <a:off x="836717" y="5650604"/>
            <a:ext cx="4303092" cy="1180201"/>
          </a:xfrm>
          <a:prstGeom prst="rect">
            <a:avLst/>
          </a:prstGeom>
        </p:spPr>
        <p:txBody>
          <a:bodyPr lIns="0" tIns="0" rIns="0" bIns="0" rtlCol="0" anchor="t">
            <a:spAutoFit/>
          </a:bodyPr>
          <a:lstStyle/>
          <a:p>
            <a:pPr marL="734059" lvl="1" indent="-367030">
              <a:lnSpc>
                <a:spcPts val="4759"/>
              </a:lnSpc>
              <a:buFont typeface="Arial"/>
              <a:buChar char="•"/>
            </a:pPr>
            <a:r>
              <a:rPr lang="en-US" sz="3399">
                <a:solidFill>
                  <a:srgbClr val="000000"/>
                </a:solidFill>
                <a:latin typeface="Canva Sans Bold"/>
              </a:rPr>
              <a:t>Predictive Analytics</a:t>
            </a:r>
          </a:p>
        </p:txBody>
      </p:sp>
      <p:grpSp>
        <p:nvGrpSpPr>
          <p:cNvPr id="22" name="Group 22"/>
          <p:cNvGrpSpPr/>
          <p:nvPr/>
        </p:nvGrpSpPr>
        <p:grpSpPr>
          <a:xfrm>
            <a:off x="4759331" y="4030382"/>
            <a:ext cx="1733289" cy="938693"/>
            <a:chOff x="0" y="0"/>
            <a:chExt cx="812800" cy="440186"/>
          </a:xfrm>
        </p:grpSpPr>
        <p:sp>
          <p:nvSpPr>
            <p:cNvPr id="23" name="Freeform 23"/>
            <p:cNvSpPr/>
            <p:nvPr/>
          </p:nvSpPr>
          <p:spPr>
            <a:xfrm>
              <a:off x="0" y="0"/>
              <a:ext cx="812800" cy="440186"/>
            </a:xfrm>
            <a:custGeom>
              <a:avLst/>
              <a:gdLst/>
              <a:ahLst/>
              <a:cxnLst/>
              <a:rect l="l" t="t" r="r" b="b"/>
              <a:pathLst>
                <a:path w="812800" h="440186">
                  <a:moveTo>
                    <a:pt x="609600" y="0"/>
                  </a:moveTo>
                  <a:lnTo>
                    <a:pt x="0" y="0"/>
                  </a:lnTo>
                  <a:lnTo>
                    <a:pt x="0" y="440186"/>
                  </a:lnTo>
                  <a:lnTo>
                    <a:pt x="609600" y="440186"/>
                  </a:lnTo>
                  <a:lnTo>
                    <a:pt x="812800" y="220093"/>
                  </a:lnTo>
                  <a:lnTo>
                    <a:pt x="609600" y="0"/>
                  </a:lnTo>
                  <a:close/>
                </a:path>
              </a:pathLst>
            </a:custGeom>
            <a:solidFill>
              <a:srgbClr val="F2951E"/>
            </a:solidFill>
            <a:ln cap="sq">
              <a:noFill/>
              <a:prstDash val="solid"/>
              <a:miter/>
            </a:ln>
          </p:spPr>
          <p:txBody>
            <a:bodyPr/>
            <a:lstStyle/>
            <a:p>
              <a:endParaRPr lang="en-US"/>
            </a:p>
          </p:txBody>
        </p:sp>
        <p:sp>
          <p:nvSpPr>
            <p:cNvPr id="24" name="TextBox 24"/>
            <p:cNvSpPr txBox="1"/>
            <p:nvPr/>
          </p:nvSpPr>
          <p:spPr>
            <a:xfrm>
              <a:off x="0" y="-47625"/>
              <a:ext cx="698500" cy="454025"/>
            </a:xfrm>
            <a:prstGeom prst="rect">
              <a:avLst/>
            </a:prstGeom>
          </p:spPr>
          <p:txBody>
            <a:bodyPr lIns="50800" tIns="50800" rIns="50800" bIns="50800" rtlCol="0" anchor="ctr"/>
            <a:lstStyle/>
            <a:p>
              <a:pPr algn="ctr">
                <a:lnSpc>
                  <a:spcPts val="3360"/>
                </a:lnSpc>
              </a:pPr>
              <a:endParaRPr/>
            </a:p>
          </p:txBody>
        </p:sp>
      </p:grpSp>
      <p:grpSp>
        <p:nvGrpSpPr>
          <p:cNvPr id="25" name="Group 25"/>
          <p:cNvGrpSpPr/>
          <p:nvPr/>
        </p:nvGrpSpPr>
        <p:grpSpPr>
          <a:xfrm>
            <a:off x="4759331" y="5805794"/>
            <a:ext cx="1733289" cy="938693"/>
            <a:chOff x="0" y="0"/>
            <a:chExt cx="812800" cy="440186"/>
          </a:xfrm>
        </p:grpSpPr>
        <p:sp>
          <p:nvSpPr>
            <p:cNvPr id="26" name="Freeform 26"/>
            <p:cNvSpPr/>
            <p:nvPr/>
          </p:nvSpPr>
          <p:spPr>
            <a:xfrm>
              <a:off x="0" y="0"/>
              <a:ext cx="812800" cy="440186"/>
            </a:xfrm>
            <a:custGeom>
              <a:avLst/>
              <a:gdLst/>
              <a:ahLst/>
              <a:cxnLst/>
              <a:rect l="l" t="t" r="r" b="b"/>
              <a:pathLst>
                <a:path w="812800" h="440186">
                  <a:moveTo>
                    <a:pt x="609600" y="0"/>
                  </a:moveTo>
                  <a:lnTo>
                    <a:pt x="0" y="0"/>
                  </a:lnTo>
                  <a:lnTo>
                    <a:pt x="0" y="440186"/>
                  </a:lnTo>
                  <a:lnTo>
                    <a:pt x="609600" y="440186"/>
                  </a:lnTo>
                  <a:lnTo>
                    <a:pt x="812800" y="220093"/>
                  </a:lnTo>
                  <a:lnTo>
                    <a:pt x="609600" y="0"/>
                  </a:lnTo>
                  <a:close/>
                </a:path>
              </a:pathLst>
            </a:custGeom>
            <a:solidFill>
              <a:srgbClr val="F2951E"/>
            </a:solidFill>
            <a:ln cap="sq">
              <a:noFill/>
              <a:prstDash val="solid"/>
              <a:miter/>
            </a:ln>
          </p:spPr>
          <p:txBody>
            <a:bodyPr/>
            <a:lstStyle/>
            <a:p>
              <a:endParaRPr lang="en-US"/>
            </a:p>
          </p:txBody>
        </p:sp>
        <p:sp>
          <p:nvSpPr>
            <p:cNvPr id="27" name="TextBox 27"/>
            <p:cNvSpPr txBox="1"/>
            <p:nvPr/>
          </p:nvSpPr>
          <p:spPr>
            <a:xfrm>
              <a:off x="0" y="-47625"/>
              <a:ext cx="698500" cy="454025"/>
            </a:xfrm>
            <a:prstGeom prst="rect">
              <a:avLst/>
            </a:prstGeom>
          </p:spPr>
          <p:txBody>
            <a:bodyPr lIns="50800" tIns="50800" rIns="50800" bIns="50800" rtlCol="0" anchor="ctr"/>
            <a:lstStyle/>
            <a:p>
              <a:pPr algn="ctr">
                <a:lnSpc>
                  <a:spcPts val="3360"/>
                </a:lnSpc>
              </a:pPr>
              <a:endParaRPr/>
            </a:p>
          </p:txBody>
        </p:sp>
      </p:grpSp>
      <p:grpSp>
        <p:nvGrpSpPr>
          <p:cNvPr id="28" name="Group 28"/>
          <p:cNvGrpSpPr/>
          <p:nvPr/>
        </p:nvGrpSpPr>
        <p:grpSpPr>
          <a:xfrm>
            <a:off x="4589510" y="7554704"/>
            <a:ext cx="1733289" cy="938693"/>
            <a:chOff x="0" y="0"/>
            <a:chExt cx="812800" cy="440186"/>
          </a:xfrm>
        </p:grpSpPr>
        <p:sp>
          <p:nvSpPr>
            <p:cNvPr id="29" name="Freeform 29"/>
            <p:cNvSpPr/>
            <p:nvPr/>
          </p:nvSpPr>
          <p:spPr>
            <a:xfrm>
              <a:off x="0" y="0"/>
              <a:ext cx="812800" cy="440186"/>
            </a:xfrm>
            <a:custGeom>
              <a:avLst/>
              <a:gdLst/>
              <a:ahLst/>
              <a:cxnLst/>
              <a:rect l="l" t="t" r="r" b="b"/>
              <a:pathLst>
                <a:path w="812800" h="440186">
                  <a:moveTo>
                    <a:pt x="609600" y="0"/>
                  </a:moveTo>
                  <a:lnTo>
                    <a:pt x="0" y="0"/>
                  </a:lnTo>
                  <a:lnTo>
                    <a:pt x="0" y="440186"/>
                  </a:lnTo>
                  <a:lnTo>
                    <a:pt x="609600" y="440186"/>
                  </a:lnTo>
                  <a:lnTo>
                    <a:pt x="812800" y="220093"/>
                  </a:lnTo>
                  <a:lnTo>
                    <a:pt x="609600" y="0"/>
                  </a:lnTo>
                  <a:close/>
                </a:path>
              </a:pathLst>
            </a:custGeom>
            <a:solidFill>
              <a:srgbClr val="F2951E"/>
            </a:solidFill>
            <a:ln cap="sq">
              <a:noFill/>
              <a:prstDash val="solid"/>
              <a:miter/>
            </a:ln>
          </p:spPr>
          <p:txBody>
            <a:bodyPr/>
            <a:lstStyle/>
            <a:p>
              <a:endParaRPr lang="en-US"/>
            </a:p>
          </p:txBody>
        </p:sp>
        <p:sp>
          <p:nvSpPr>
            <p:cNvPr id="30" name="TextBox 30"/>
            <p:cNvSpPr txBox="1"/>
            <p:nvPr/>
          </p:nvSpPr>
          <p:spPr>
            <a:xfrm>
              <a:off x="0" y="-47625"/>
              <a:ext cx="698500" cy="454025"/>
            </a:xfrm>
            <a:prstGeom prst="rect">
              <a:avLst/>
            </a:prstGeom>
          </p:spPr>
          <p:txBody>
            <a:bodyPr lIns="50800" tIns="50800" rIns="50800" bIns="50800" rtlCol="0" anchor="ctr"/>
            <a:lstStyle/>
            <a:p>
              <a:pPr algn="ctr">
                <a:lnSpc>
                  <a:spcPts val="3360"/>
                </a:lnSpc>
              </a:pPr>
              <a:endParaRPr/>
            </a:p>
          </p:txBody>
        </p:sp>
      </p:grpSp>
      <p:sp>
        <p:nvSpPr>
          <p:cNvPr id="31" name="Freeform 31"/>
          <p:cNvSpPr/>
          <p:nvPr/>
        </p:nvSpPr>
        <p:spPr>
          <a:xfrm>
            <a:off x="13614056" y="6830804"/>
            <a:ext cx="4526943" cy="3547992"/>
          </a:xfrm>
          <a:custGeom>
            <a:avLst/>
            <a:gdLst/>
            <a:ahLst/>
            <a:cxnLst/>
            <a:rect l="l" t="t" r="r" b="b"/>
            <a:pathLst>
              <a:path w="4526943" h="3547992">
                <a:moveTo>
                  <a:pt x="0" y="0"/>
                </a:moveTo>
                <a:lnTo>
                  <a:pt x="4526943" y="0"/>
                </a:lnTo>
                <a:lnTo>
                  <a:pt x="4526943" y="3547992"/>
                </a:lnTo>
                <a:lnTo>
                  <a:pt x="0" y="3547992"/>
                </a:lnTo>
                <a:lnTo>
                  <a:pt x="0" y="0"/>
                </a:lnTo>
                <a:close/>
              </a:path>
            </a:pathLst>
          </a:custGeom>
          <a:blipFill>
            <a:blip r:embed="rId6">
              <a:alphaModFix amt="72000"/>
              <a:extLst>
                <a:ext uri="{96DAC541-7B7A-43D3-8B79-37D633B846F1}">
                  <asvg:svgBlip xmlns:asvg="http://schemas.microsoft.com/office/drawing/2016/SVG/main" r:embed="rId7"/>
                </a:ext>
              </a:extLst>
            </a:blip>
            <a:stretch>
              <a:fillRect/>
            </a:stretch>
          </a:blipFill>
        </p:spPr>
        <p:txBody>
          <a:bodyPr/>
          <a:lstStyle/>
          <a:p>
            <a:endParaRPr lang="en-US"/>
          </a:p>
        </p:txBody>
      </p:sp>
      <p:sp>
        <p:nvSpPr>
          <p:cNvPr id="32" name="TextBox 32"/>
          <p:cNvSpPr txBox="1"/>
          <p:nvPr/>
        </p:nvSpPr>
        <p:spPr>
          <a:xfrm>
            <a:off x="6492620" y="2101195"/>
            <a:ext cx="11487282" cy="1362375"/>
          </a:xfrm>
          <a:prstGeom prst="rect">
            <a:avLst/>
          </a:prstGeom>
        </p:spPr>
        <p:txBody>
          <a:bodyPr lIns="0" tIns="0" rIns="0" bIns="0" rtlCol="0" anchor="t">
            <a:spAutoFit/>
          </a:bodyPr>
          <a:lstStyle/>
          <a:p>
            <a:pPr>
              <a:lnSpc>
                <a:spcPts val="3640"/>
              </a:lnSpc>
              <a:spcBef>
                <a:spcPct val="0"/>
              </a:spcBef>
            </a:pPr>
            <a:r>
              <a:rPr lang="en-US" sz="2600">
                <a:solidFill>
                  <a:srgbClr val="000000"/>
                </a:solidFill>
                <a:latin typeface="Canva Sans Italics"/>
              </a:rPr>
              <a:t>During exploratory data analysis, we examined the data based on specific categories as well as multiple categories to compare the results and draw conclusions.</a:t>
            </a:r>
          </a:p>
        </p:txBody>
      </p:sp>
      <p:sp>
        <p:nvSpPr>
          <p:cNvPr id="33" name="TextBox 33"/>
          <p:cNvSpPr txBox="1"/>
          <p:nvPr/>
        </p:nvSpPr>
        <p:spPr>
          <a:xfrm>
            <a:off x="6492620" y="3956804"/>
            <a:ext cx="11487282" cy="905287"/>
          </a:xfrm>
          <a:prstGeom prst="rect">
            <a:avLst/>
          </a:prstGeom>
        </p:spPr>
        <p:txBody>
          <a:bodyPr lIns="0" tIns="0" rIns="0" bIns="0" rtlCol="0" anchor="t">
            <a:spAutoFit/>
          </a:bodyPr>
          <a:lstStyle/>
          <a:p>
            <a:pPr>
              <a:lnSpc>
                <a:spcPts val="3640"/>
              </a:lnSpc>
              <a:spcBef>
                <a:spcPct val="0"/>
              </a:spcBef>
            </a:pPr>
            <a:r>
              <a:rPr lang="en-US" sz="2600">
                <a:solidFill>
                  <a:srgbClr val="000000"/>
                </a:solidFill>
                <a:latin typeface="Canva Sans Italics"/>
              </a:rPr>
              <a:t>In this chapter, we analyzed sentiments by employing appropriate algorithms to predict the sentiment in reviews.</a:t>
            </a:r>
          </a:p>
        </p:txBody>
      </p:sp>
      <p:sp>
        <p:nvSpPr>
          <p:cNvPr id="34" name="TextBox 34"/>
          <p:cNvSpPr txBox="1"/>
          <p:nvPr/>
        </p:nvSpPr>
        <p:spPr>
          <a:xfrm>
            <a:off x="6492620" y="5660129"/>
            <a:ext cx="11487282" cy="1362376"/>
          </a:xfrm>
          <a:prstGeom prst="rect">
            <a:avLst/>
          </a:prstGeom>
        </p:spPr>
        <p:txBody>
          <a:bodyPr lIns="0" tIns="0" rIns="0" bIns="0" rtlCol="0" anchor="t">
            <a:spAutoFit/>
          </a:bodyPr>
          <a:lstStyle/>
          <a:p>
            <a:pPr>
              <a:lnSpc>
                <a:spcPts val="3639"/>
              </a:lnSpc>
              <a:spcBef>
                <a:spcPct val="0"/>
              </a:spcBef>
            </a:pPr>
            <a:r>
              <a:rPr lang="en-US" sz="2599">
                <a:solidFill>
                  <a:srgbClr val="000000"/>
                </a:solidFill>
                <a:latin typeface="Canva Sans Italics"/>
              </a:rPr>
              <a:t>Using predictive analysis, we successfully forecasted the outcomes of reviewed products. Based on these forecasts, necessary steps can be taken accordingly.</a:t>
            </a:r>
          </a:p>
        </p:txBody>
      </p:sp>
      <p:sp>
        <p:nvSpPr>
          <p:cNvPr id="35" name="TextBox 35"/>
          <p:cNvSpPr txBox="1"/>
          <p:nvPr/>
        </p:nvSpPr>
        <p:spPr>
          <a:xfrm>
            <a:off x="6395056" y="7272835"/>
            <a:ext cx="7146744" cy="2733640"/>
          </a:xfrm>
          <a:prstGeom prst="rect">
            <a:avLst/>
          </a:prstGeom>
        </p:spPr>
        <p:txBody>
          <a:bodyPr lIns="0" tIns="0" rIns="0" bIns="0" rtlCol="0" anchor="t">
            <a:spAutoFit/>
          </a:bodyPr>
          <a:lstStyle/>
          <a:p>
            <a:pPr>
              <a:lnSpc>
                <a:spcPts val="3640"/>
              </a:lnSpc>
              <a:spcBef>
                <a:spcPct val="0"/>
              </a:spcBef>
            </a:pPr>
            <a:r>
              <a:rPr lang="en-US" sz="2600">
                <a:solidFill>
                  <a:srgbClr val="000000"/>
                </a:solidFill>
                <a:latin typeface="Canva Sans Italics"/>
              </a:rPr>
              <a:t>Utilizing the predictions, forecasts, and clustering analysis,we pinpointed areas where customers were dissatisfied. Subsequently, we devised multiple strategies to segment the customers based on this information.</a:t>
            </a:r>
          </a:p>
        </p:txBody>
      </p:sp>
    </p:spTree>
  </p:cSld>
  <p:clrMapOvr>
    <a:masterClrMapping/>
  </p:clrMapOvr>
  <p:transition spd="med">
    <p:push/>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666" b="-16666"/>
            </a:stretch>
          </a:blipFill>
        </p:spPr>
        <p:txBody>
          <a:bodyPr/>
          <a:lstStyle/>
          <a:p>
            <a:endParaRPr lang="en-US"/>
          </a:p>
        </p:txBody>
      </p:sp>
      <p:sp>
        <p:nvSpPr>
          <p:cNvPr id="3" name="Freeform 3"/>
          <p:cNvSpPr/>
          <p:nvPr/>
        </p:nvSpPr>
        <p:spPr>
          <a:xfrm>
            <a:off x="14877465" y="-689916"/>
            <a:ext cx="3633582" cy="1933415"/>
          </a:xfrm>
          <a:custGeom>
            <a:avLst/>
            <a:gdLst/>
            <a:ahLst/>
            <a:cxnLst/>
            <a:rect l="l" t="t" r="r" b="b"/>
            <a:pathLst>
              <a:path w="3633582" h="1933415">
                <a:moveTo>
                  <a:pt x="0" y="0"/>
                </a:moveTo>
                <a:lnTo>
                  <a:pt x="3633582" y="0"/>
                </a:lnTo>
                <a:lnTo>
                  <a:pt x="3633582" y="1933415"/>
                </a:lnTo>
                <a:lnTo>
                  <a:pt x="0" y="1933415"/>
                </a:lnTo>
                <a:lnTo>
                  <a:pt x="0" y="0"/>
                </a:lnTo>
                <a:close/>
              </a:path>
            </a:pathLst>
          </a:custGeom>
          <a:blipFill>
            <a:blip r:embed="rId3"/>
            <a:stretch>
              <a:fillRect b="-40951"/>
            </a:stretch>
          </a:blipFill>
        </p:spPr>
        <p:txBody>
          <a:bodyPr/>
          <a:lstStyle/>
          <a:p>
            <a:endParaRPr lang="en-US"/>
          </a:p>
        </p:txBody>
      </p:sp>
      <p:sp>
        <p:nvSpPr>
          <p:cNvPr id="4" name="Freeform 4"/>
          <p:cNvSpPr/>
          <p:nvPr/>
        </p:nvSpPr>
        <p:spPr>
          <a:xfrm rot="177163">
            <a:off x="-8197106" y="-10712168"/>
            <a:ext cx="14252339" cy="14624602"/>
          </a:xfrm>
          <a:custGeom>
            <a:avLst/>
            <a:gdLst/>
            <a:ahLst/>
            <a:cxnLst/>
            <a:rect l="l" t="t" r="r" b="b"/>
            <a:pathLst>
              <a:path w="14252339" h="14624602">
                <a:moveTo>
                  <a:pt x="0" y="0"/>
                </a:moveTo>
                <a:lnTo>
                  <a:pt x="14252340" y="0"/>
                </a:lnTo>
                <a:lnTo>
                  <a:pt x="14252340" y="14624602"/>
                </a:lnTo>
                <a:lnTo>
                  <a:pt x="0" y="1462460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Freeform 5"/>
          <p:cNvSpPr/>
          <p:nvPr/>
        </p:nvSpPr>
        <p:spPr>
          <a:xfrm rot="2600109">
            <a:off x="14524112" y="7402676"/>
            <a:ext cx="9528808" cy="9777695"/>
          </a:xfrm>
          <a:custGeom>
            <a:avLst/>
            <a:gdLst/>
            <a:ahLst/>
            <a:cxnLst/>
            <a:rect l="l" t="t" r="r" b="b"/>
            <a:pathLst>
              <a:path w="9528808" h="9777695">
                <a:moveTo>
                  <a:pt x="0" y="0"/>
                </a:moveTo>
                <a:lnTo>
                  <a:pt x="9528808" y="0"/>
                </a:lnTo>
                <a:lnTo>
                  <a:pt x="9528808" y="9777695"/>
                </a:lnTo>
                <a:lnTo>
                  <a:pt x="0" y="9777695"/>
                </a:lnTo>
                <a:lnTo>
                  <a:pt x="0" y="0"/>
                </a:lnTo>
                <a:close/>
              </a:path>
            </a:pathLst>
          </a:custGeom>
          <a:blipFill>
            <a:blip r:embed="rId6">
              <a:extLst>
                <a:ext uri="{96DAC541-7B7A-43D3-8B79-37D633B846F1}">
                  <asvg:svgBlip xmlns:asvg="http://schemas.microsoft.com/office/drawing/2016/SVG/main" r:embed="rId7"/>
                </a:ext>
              </a:extLst>
            </a:blip>
            <a:stretch>
              <a:fillRect/>
            </a:stretch>
          </a:blipFill>
          <a:ln cap="sq">
            <a:noFill/>
            <a:prstDash val="solid"/>
            <a:miter/>
          </a:ln>
        </p:spPr>
        <p:txBody>
          <a:bodyPr/>
          <a:lstStyle/>
          <a:p>
            <a:endParaRPr lang="en-US"/>
          </a:p>
        </p:txBody>
      </p:sp>
      <p:sp>
        <p:nvSpPr>
          <p:cNvPr id="6" name="Freeform 6"/>
          <p:cNvSpPr/>
          <p:nvPr/>
        </p:nvSpPr>
        <p:spPr>
          <a:xfrm>
            <a:off x="728764" y="4796797"/>
            <a:ext cx="1109779" cy="1399951"/>
          </a:xfrm>
          <a:custGeom>
            <a:avLst/>
            <a:gdLst/>
            <a:ahLst/>
            <a:cxnLst/>
            <a:rect l="l" t="t" r="r" b="b"/>
            <a:pathLst>
              <a:path w="1109779" h="1399951">
                <a:moveTo>
                  <a:pt x="0" y="0"/>
                </a:moveTo>
                <a:lnTo>
                  <a:pt x="1109779" y="0"/>
                </a:lnTo>
                <a:lnTo>
                  <a:pt x="1109779" y="1399950"/>
                </a:lnTo>
                <a:lnTo>
                  <a:pt x="0" y="139995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7" name="AutoShape 7"/>
          <p:cNvSpPr/>
          <p:nvPr/>
        </p:nvSpPr>
        <p:spPr>
          <a:xfrm flipV="1">
            <a:off x="1211406" y="2188329"/>
            <a:ext cx="2957436" cy="18928"/>
          </a:xfrm>
          <a:prstGeom prst="line">
            <a:avLst/>
          </a:prstGeom>
          <a:ln w="38100" cap="flat">
            <a:solidFill>
              <a:srgbClr val="000000"/>
            </a:solidFill>
            <a:prstDash val="solid"/>
            <a:headEnd type="none" w="sm" len="sm"/>
            <a:tailEnd type="none" w="sm" len="sm"/>
          </a:ln>
        </p:spPr>
        <p:txBody>
          <a:bodyPr/>
          <a:lstStyle/>
          <a:p>
            <a:endParaRPr lang="en-US"/>
          </a:p>
        </p:txBody>
      </p:sp>
      <p:sp>
        <p:nvSpPr>
          <p:cNvPr id="8" name="Freeform 8"/>
          <p:cNvSpPr/>
          <p:nvPr/>
        </p:nvSpPr>
        <p:spPr>
          <a:xfrm>
            <a:off x="4168842" y="1367128"/>
            <a:ext cx="1642402" cy="1642402"/>
          </a:xfrm>
          <a:custGeom>
            <a:avLst/>
            <a:gdLst/>
            <a:ahLst/>
            <a:cxnLst/>
            <a:rect l="l" t="t" r="r" b="b"/>
            <a:pathLst>
              <a:path w="1642402" h="1642402">
                <a:moveTo>
                  <a:pt x="0" y="0"/>
                </a:moveTo>
                <a:lnTo>
                  <a:pt x="1642402" y="0"/>
                </a:lnTo>
                <a:lnTo>
                  <a:pt x="1642402" y="1642402"/>
                </a:lnTo>
                <a:lnTo>
                  <a:pt x="0" y="1642402"/>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9" name="AutoShape 9"/>
          <p:cNvSpPr/>
          <p:nvPr/>
        </p:nvSpPr>
        <p:spPr>
          <a:xfrm>
            <a:off x="1230330" y="2216255"/>
            <a:ext cx="53323" cy="2580542"/>
          </a:xfrm>
          <a:prstGeom prst="line">
            <a:avLst/>
          </a:prstGeom>
          <a:ln w="38100" cap="flat">
            <a:solidFill>
              <a:srgbClr val="000000"/>
            </a:solidFill>
            <a:prstDash val="solid"/>
            <a:headEnd type="none" w="sm" len="sm"/>
            <a:tailEnd type="none" w="sm" len="sm"/>
          </a:ln>
        </p:spPr>
        <p:txBody>
          <a:bodyPr/>
          <a:lstStyle/>
          <a:p>
            <a:endParaRPr lang="en-US"/>
          </a:p>
        </p:txBody>
      </p:sp>
      <p:sp>
        <p:nvSpPr>
          <p:cNvPr id="10" name="AutoShape 10"/>
          <p:cNvSpPr/>
          <p:nvPr/>
        </p:nvSpPr>
        <p:spPr>
          <a:xfrm>
            <a:off x="5830541" y="2178276"/>
            <a:ext cx="2518998" cy="19050"/>
          </a:xfrm>
          <a:prstGeom prst="line">
            <a:avLst/>
          </a:prstGeom>
          <a:ln w="38100" cap="flat">
            <a:solidFill>
              <a:srgbClr val="000000"/>
            </a:solidFill>
            <a:prstDash val="solid"/>
            <a:headEnd type="none" w="sm" len="sm"/>
            <a:tailEnd type="none" w="sm" len="sm"/>
          </a:ln>
        </p:spPr>
        <p:txBody>
          <a:bodyPr/>
          <a:lstStyle/>
          <a:p>
            <a:endParaRPr lang="en-US"/>
          </a:p>
        </p:txBody>
      </p:sp>
      <p:sp>
        <p:nvSpPr>
          <p:cNvPr id="11" name="Freeform 11"/>
          <p:cNvSpPr/>
          <p:nvPr/>
        </p:nvSpPr>
        <p:spPr>
          <a:xfrm>
            <a:off x="8361448" y="1361852"/>
            <a:ext cx="1893577" cy="1893577"/>
          </a:xfrm>
          <a:custGeom>
            <a:avLst/>
            <a:gdLst/>
            <a:ahLst/>
            <a:cxnLst/>
            <a:rect l="l" t="t" r="r" b="b"/>
            <a:pathLst>
              <a:path w="1893577" h="1893577">
                <a:moveTo>
                  <a:pt x="0" y="0"/>
                </a:moveTo>
                <a:lnTo>
                  <a:pt x="1893577" y="0"/>
                </a:lnTo>
                <a:lnTo>
                  <a:pt x="1893577" y="1893577"/>
                </a:lnTo>
                <a:lnTo>
                  <a:pt x="0" y="1893577"/>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12" name="Freeform 12"/>
          <p:cNvSpPr/>
          <p:nvPr/>
        </p:nvSpPr>
        <p:spPr>
          <a:xfrm>
            <a:off x="14120287" y="1243499"/>
            <a:ext cx="1814988" cy="1814988"/>
          </a:xfrm>
          <a:custGeom>
            <a:avLst/>
            <a:gdLst/>
            <a:ahLst/>
            <a:cxnLst/>
            <a:rect l="l" t="t" r="r" b="b"/>
            <a:pathLst>
              <a:path w="1814988" h="1814988">
                <a:moveTo>
                  <a:pt x="0" y="0"/>
                </a:moveTo>
                <a:lnTo>
                  <a:pt x="1814989" y="0"/>
                </a:lnTo>
                <a:lnTo>
                  <a:pt x="1814989" y="1814988"/>
                </a:lnTo>
                <a:lnTo>
                  <a:pt x="0" y="1814988"/>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US"/>
          </a:p>
        </p:txBody>
      </p:sp>
      <p:sp>
        <p:nvSpPr>
          <p:cNvPr id="13" name="AutoShape 13"/>
          <p:cNvSpPr/>
          <p:nvPr/>
        </p:nvSpPr>
        <p:spPr>
          <a:xfrm>
            <a:off x="10243403" y="2121127"/>
            <a:ext cx="3876884" cy="29866"/>
          </a:xfrm>
          <a:prstGeom prst="line">
            <a:avLst/>
          </a:prstGeom>
          <a:ln w="38100" cap="flat">
            <a:solidFill>
              <a:srgbClr val="000000"/>
            </a:solidFill>
            <a:prstDash val="solid"/>
            <a:headEnd type="none" w="sm" len="sm"/>
            <a:tailEnd type="none" w="sm" len="sm"/>
          </a:ln>
        </p:spPr>
        <p:txBody>
          <a:bodyPr/>
          <a:lstStyle/>
          <a:p>
            <a:endParaRPr lang="en-US"/>
          </a:p>
        </p:txBody>
      </p:sp>
      <p:sp>
        <p:nvSpPr>
          <p:cNvPr id="14" name="TextBox 14"/>
          <p:cNvSpPr txBox="1"/>
          <p:nvPr/>
        </p:nvSpPr>
        <p:spPr>
          <a:xfrm>
            <a:off x="13953833" y="3296846"/>
            <a:ext cx="2350062" cy="478969"/>
          </a:xfrm>
          <a:prstGeom prst="rect">
            <a:avLst/>
          </a:prstGeom>
        </p:spPr>
        <p:txBody>
          <a:bodyPr lIns="0" tIns="0" rIns="0" bIns="0" rtlCol="0" anchor="t">
            <a:spAutoFit/>
          </a:bodyPr>
          <a:lstStyle/>
          <a:p>
            <a:pPr marL="0" lvl="0" indent="0" algn="ctr">
              <a:lnSpc>
                <a:spcPts val="3909"/>
              </a:lnSpc>
              <a:spcBef>
                <a:spcPct val="0"/>
              </a:spcBef>
            </a:pPr>
            <a:r>
              <a:rPr lang="en-US" sz="2792">
                <a:solidFill>
                  <a:srgbClr val="000000"/>
                </a:solidFill>
                <a:latin typeface="Canva Sans Bold"/>
              </a:rPr>
              <a:t>Classification</a:t>
            </a:r>
          </a:p>
        </p:txBody>
      </p:sp>
      <p:sp>
        <p:nvSpPr>
          <p:cNvPr id="15" name="AutoShape 15"/>
          <p:cNvSpPr/>
          <p:nvPr/>
        </p:nvSpPr>
        <p:spPr>
          <a:xfrm flipV="1">
            <a:off x="13974151" y="3775815"/>
            <a:ext cx="1135663" cy="3190913"/>
          </a:xfrm>
          <a:prstGeom prst="line">
            <a:avLst/>
          </a:prstGeom>
          <a:ln w="38100" cap="flat">
            <a:solidFill>
              <a:srgbClr val="000000"/>
            </a:solidFill>
            <a:prstDash val="solid"/>
            <a:headEnd type="none" w="sm" len="sm"/>
            <a:tailEnd type="none" w="sm" len="sm"/>
          </a:ln>
        </p:spPr>
        <p:txBody>
          <a:bodyPr/>
          <a:lstStyle/>
          <a:p>
            <a:endParaRPr lang="en-US"/>
          </a:p>
        </p:txBody>
      </p:sp>
      <p:sp>
        <p:nvSpPr>
          <p:cNvPr id="16" name="Freeform 16"/>
          <p:cNvSpPr/>
          <p:nvPr/>
        </p:nvSpPr>
        <p:spPr>
          <a:xfrm>
            <a:off x="13202469" y="6966728"/>
            <a:ext cx="1543363" cy="1543363"/>
          </a:xfrm>
          <a:custGeom>
            <a:avLst/>
            <a:gdLst/>
            <a:ahLst/>
            <a:cxnLst/>
            <a:rect l="l" t="t" r="r" b="b"/>
            <a:pathLst>
              <a:path w="1543363" h="1543363">
                <a:moveTo>
                  <a:pt x="0" y="0"/>
                </a:moveTo>
                <a:lnTo>
                  <a:pt x="1543363" y="0"/>
                </a:lnTo>
                <a:lnTo>
                  <a:pt x="1543363" y="1543362"/>
                </a:lnTo>
                <a:lnTo>
                  <a:pt x="0" y="1543362"/>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en-US"/>
          </a:p>
        </p:txBody>
      </p:sp>
      <p:sp>
        <p:nvSpPr>
          <p:cNvPr id="17" name="AutoShape 17"/>
          <p:cNvSpPr/>
          <p:nvPr/>
        </p:nvSpPr>
        <p:spPr>
          <a:xfrm>
            <a:off x="6995454" y="7738409"/>
            <a:ext cx="6207015" cy="0"/>
          </a:xfrm>
          <a:prstGeom prst="line">
            <a:avLst/>
          </a:prstGeom>
          <a:ln w="38100" cap="flat">
            <a:solidFill>
              <a:srgbClr val="000000"/>
            </a:solidFill>
            <a:prstDash val="solid"/>
            <a:headEnd type="none" w="sm" len="sm"/>
            <a:tailEnd type="none" w="sm" len="sm"/>
          </a:ln>
        </p:spPr>
        <p:txBody>
          <a:bodyPr/>
          <a:lstStyle/>
          <a:p>
            <a:endParaRPr lang="en-US"/>
          </a:p>
        </p:txBody>
      </p:sp>
      <p:sp>
        <p:nvSpPr>
          <p:cNvPr id="18" name="Freeform 18"/>
          <p:cNvSpPr/>
          <p:nvPr/>
        </p:nvSpPr>
        <p:spPr>
          <a:xfrm>
            <a:off x="5317873" y="6899619"/>
            <a:ext cx="1677581" cy="1677581"/>
          </a:xfrm>
          <a:custGeom>
            <a:avLst/>
            <a:gdLst/>
            <a:ahLst/>
            <a:cxnLst/>
            <a:rect l="l" t="t" r="r" b="b"/>
            <a:pathLst>
              <a:path w="1677581" h="1677581">
                <a:moveTo>
                  <a:pt x="0" y="0"/>
                </a:moveTo>
                <a:lnTo>
                  <a:pt x="1677581" y="0"/>
                </a:lnTo>
                <a:lnTo>
                  <a:pt x="1677581" y="1677581"/>
                </a:lnTo>
                <a:lnTo>
                  <a:pt x="0" y="1677581"/>
                </a:lnTo>
                <a:lnTo>
                  <a:pt x="0" y="0"/>
                </a:lnTo>
                <a:close/>
              </a:path>
            </a:pathLst>
          </a:custGeom>
          <a:blipFill>
            <a:blip r:embed="rId18"/>
            <a:stretch>
              <a:fillRect/>
            </a:stretch>
          </a:blipFill>
        </p:spPr>
        <p:txBody>
          <a:bodyPr/>
          <a:lstStyle/>
          <a:p>
            <a:endParaRPr lang="en-US"/>
          </a:p>
        </p:txBody>
      </p:sp>
      <p:sp>
        <p:nvSpPr>
          <p:cNvPr id="19" name="Freeform 19"/>
          <p:cNvSpPr/>
          <p:nvPr/>
        </p:nvSpPr>
        <p:spPr>
          <a:xfrm>
            <a:off x="11611037" y="3682682"/>
            <a:ext cx="1591433" cy="1768258"/>
          </a:xfrm>
          <a:custGeom>
            <a:avLst/>
            <a:gdLst/>
            <a:ahLst/>
            <a:cxnLst/>
            <a:rect l="l" t="t" r="r" b="b"/>
            <a:pathLst>
              <a:path w="1591433" h="1768258">
                <a:moveTo>
                  <a:pt x="0" y="0"/>
                </a:moveTo>
                <a:lnTo>
                  <a:pt x="1591432" y="0"/>
                </a:lnTo>
                <a:lnTo>
                  <a:pt x="1591432" y="1768258"/>
                </a:lnTo>
                <a:lnTo>
                  <a:pt x="0" y="1768258"/>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endParaRPr lang="en-US"/>
          </a:p>
        </p:txBody>
      </p:sp>
      <p:sp>
        <p:nvSpPr>
          <p:cNvPr id="20" name="AutoShape 20"/>
          <p:cNvSpPr/>
          <p:nvPr/>
        </p:nvSpPr>
        <p:spPr>
          <a:xfrm flipV="1">
            <a:off x="12406753" y="2150993"/>
            <a:ext cx="1713534" cy="1531689"/>
          </a:xfrm>
          <a:prstGeom prst="line">
            <a:avLst/>
          </a:prstGeom>
          <a:ln w="38100" cap="flat">
            <a:solidFill>
              <a:srgbClr val="000000"/>
            </a:solidFill>
            <a:prstDash val="solid"/>
            <a:headEnd type="none" w="sm" len="sm"/>
            <a:tailEnd type="none" w="sm" len="sm"/>
          </a:ln>
        </p:spPr>
        <p:txBody>
          <a:bodyPr/>
          <a:lstStyle/>
          <a:p>
            <a:endParaRPr lang="en-US"/>
          </a:p>
        </p:txBody>
      </p:sp>
      <p:sp>
        <p:nvSpPr>
          <p:cNvPr id="21" name="AutoShape 21"/>
          <p:cNvSpPr/>
          <p:nvPr/>
        </p:nvSpPr>
        <p:spPr>
          <a:xfrm flipH="1" flipV="1">
            <a:off x="7090039" y="2187800"/>
            <a:ext cx="1577" cy="2155175"/>
          </a:xfrm>
          <a:prstGeom prst="line">
            <a:avLst/>
          </a:prstGeom>
          <a:ln w="38100" cap="flat">
            <a:solidFill>
              <a:srgbClr val="000000"/>
            </a:solidFill>
            <a:prstDash val="solid"/>
            <a:headEnd type="none" w="sm" len="sm"/>
            <a:tailEnd type="none" w="sm" len="sm"/>
          </a:ln>
        </p:spPr>
        <p:txBody>
          <a:bodyPr/>
          <a:lstStyle/>
          <a:p>
            <a:endParaRPr lang="en-US"/>
          </a:p>
        </p:txBody>
      </p:sp>
      <p:sp>
        <p:nvSpPr>
          <p:cNvPr id="22" name="Freeform 22"/>
          <p:cNvSpPr/>
          <p:nvPr/>
        </p:nvSpPr>
        <p:spPr>
          <a:xfrm>
            <a:off x="6422445" y="4342975"/>
            <a:ext cx="1338344" cy="1338344"/>
          </a:xfrm>
          <a:custGeom>
            <a:avLst/>
            <a:gdLst/>
            <a:ahLst/>
            <a:cxnLst/>
            <a:rect l="l" t="t" r="r" b="b"/>
            <a:pathLst>
              <a:path w="1338344" h="1338344">
                <a:moveTo>
                  <a:pt x="0" y="0"/>
                </a:moveTo>
                <a:lnTo>
                  <a:pt x="1338344" y="0"/>
                </a:lnTo>
                <a:lnTo>
                  <a:pt x="1338344" y="1338344"/>
                </a:lnTo>
                <a:lnTo>
                  <a:pt x="0" y="1338344"/>
                </a:lnTo>
                <a:lnTo>
                  <a:pt x="0" y="0"/>
                </a:lnTo>
                <a:close/>
              </a:path>
            </a:pathLst>
          </a:custGeom>
          <a:blipFill>
            <a:blip r:embed="rId21">
              <a:extLst>
                <a:ext uri="{96DAC541-7B7A-43D3-8B79-37D633B846F1}">
                  <asvg:svgBlip xmlns:asvg="http://schemas.microsoft.com/office/drawing/2016/SVG/main" r:embed="rId22"/>
                </a:ext>
              </a:extLst>
            </a:blip>
            <a:stretch>
              <a:fillRect/>
            </a:stretch>
          </a:blipFill>
        </p:spPr>
        <p:txBody>
          <a:bodyPr/>
          <a:lstStyle/>
          <a:p>
            <a:endParaRPr lang="en-US"/>
          </a:p>
        </p:txBody>
      </p:sp>
      <p:grpSp>
        <p:nvGrpSpPr>
          <p:cNvPr id="23" name="Group 23"/>
          <p:cNvGrpSpPr/>
          <p:nvPr/>
        </p:nvGrpSpPr>
        <p:grpSpPr>
          <a:xfrm>
            <a:off x="4864541" y="-676186"/>
            <a:ext cx="8032403" cy="2414901"/>
            <a:chOff x="0" y="-158049"/>
            <a:chExt cx="1877460" cy="564449"/>
          </a:xfrm>
        </p:grpSpPr>
        <p:sp>
          <p:nvSpPr>
            <p:cNvPr id="24" name="Freeform 24"/>
            <p:cNvSpPr/>
            <p:nvPr/>
          </p:nvSpPr>
          <p:spPr>
            <a:xfrm>
              <a:off x="0" y="0"/>
              <a:ext cx="1877460" cy="280616"/>
            </a:xfrm>
            <a:custGeom>
              <a:avLst/>
              <a:gdLst/>
              <a:ahLst/>
              <a:cxnLst/>
              <a:rect l="l" t="t" r="r" b="b"/>
              <a:pathLst>
                <a:path w="1877460" h="280616">
                  <a:moveTo>
                    <a:pt x="1877460" y="0"/>
                  </a:moveTo>
                  <a:lnTo>
                    <a:pt x="0" y="0"/>
                  </a:lnTo>
                  <a:lnTo>
                    <a:pt x="101600" y="140308"/>
                  </a:lnTo>
                  <a:lnTo>
                    <a:pt x="0" y="280616"/>
                  </a:lnTo>
                  <a:lnTo>
                    <a:pt x="1877460" y="280616"/>
                  </a:lnTo>
                  <a:lnTo>
                    <a:pt x="1775860" y="140308"/>
                  </a:lnTo>
                  <a:lnTo>
                    <a:pt x="1877460" y="0"/>
                  </a:lnTo>
                  <a:close/>
                </a:path>
              </a:pathLst>
            </a:custGeom>
            <a:solidFill>
              <a:srgbClr val="F2951E"/>
            </a:solidFill>
          </p:spPr>
          <p:txBody>
            <a:bodyPr/>
            <a:lstStyle/>
            <a:p>
              <a:endParaRPr lang="en-US"/>
            </a:p>
          </p:txBody>
        </p:sp>
        <p:sp>
          <p:nvSpPr>
            <p:cNvPr id="25" name="TextBox 25"/>
            <p:cNvSpPr txBox="1"/>
            <p:nvPr/>
          </p:nvSpPr>
          <p:spPr>
            <a:xfrm>
              <a:off x="88900" y="-158049"/>
              <a:ext cx="1673985" cy="564449"/>
            </a:xfrm>
            <a:prstGeom prst="rect">
              <a:avLst/>
            </a:prstGeom>
          </p:spPr>
          <p:txBody>
            <a:bodyPr lIns="50800" tIns="50800" rIns="50800" bIns="50800" rtlCol="0" anchor="ctr"/>
            <a:lstStyle/>
            <a:p>
              <a:pPr algn="ctr">
                <a:lnSpc>
                  <a:spcPts val="7839"/>
                </a:lnSpc>
              </a:pPr>
              <a:r>
                <a:rPr lang="en-US" sz="5599" dirty="0">
                  <a:solidFill>
                    <a:srgbClr val="000000"/>
                  </a:solidFill>
                  <a:latin typeface="Calibri (MS) Bold Italics"/>
                </a:rPr>
                <a:t>Project Flow chart</a:t>
              </a:r>
            </a:p>
          </p:txBody>
        </p:sp>
      </p:grpSp>
      <p:sp>
        <p:nvSpPr>
          <p:cNvPr id="26" name="TextBox 26"/>
          <p:cNvSpPr txBox="1"/>
          <p:nvPr/>
        </p:nvSpPr>
        <p:spPr>
          <a:xfrm>
            <a:off x="2012974" y="4868755"/>
            <a:ext cx="2193965" cy="1082187"/>
          </a:xfrm>
          <a:prstGeom prst="rect">
            <a:avLst/>
          </a:prstGeom>
        </p:spPr>
        <p:txBody>
          <a:bodyPr lIns="0" tIns="0" rIns="0" bIns="0" rtlCol="0" anchor="t">
            <a:spAutoFit/>
          </a:bodyPr>
          <a:lstStyle/>
          <a:p>
            <a:pPr algn="ctr">
              <a:lnSpc>
                <a:spcPts val="4349"/>
              </a:lnSpc>
            </a:pPr>
            <a:r>
              <a:rPr lang="en-US" sz="3106">
                <a:solidFill>
                  <a:srgbClr val="000000"/>
                </a:solidFill>
                <a:latin typeface="Canva Sans Bold"/>
              </a:rPr>
              <a:t>Data </a:t>
            </a:r>
          </a:p>
          <a:p>
            <a:pPr marL="0" lvl="0" indent="0" algn="ctr">
              <a:lnSpc>
                <a:spcPts val="4349"/>
              </a:lnSpc>
              <a:spcBef>
                <a:spcPct val="0"/>
              </a:spcBef>
            </a:pPr>
            <a:r>
              <a:rPr lang="en-US" sz="3106">
                <a:solidFill>
                  <a:srgbClr val="000000"/>
                </a:solidFill>
                <a:latin typeface="Canva Sans Bold"/>
              </a:rPr>
              <a:t>Acquisition</a:t>
            </a:r>
          </a:p>
        </p:txBody>
      </p:sp>
      <p:sp>
        <p:nvSpPr>
          <p:cNvPr id="27" name="TextBox 27"/>
          <p:cNvSpPr txBox="1"/>
          <p:nvPr/>
        </p:nvSpPr>
        <p:spPr>
          <a:xfrm>
            <a:off x="3823423" y="3219036"/>
            <a:ext cx="2333241" cy="451130"/>
          </a:xfrm>
          <a:prstGeom prst="rect">
            <a:avLst/>
          </a:prstGeom>
        </p:spPr>
        <p:txBody>
          <a:bodyPr lIns="0" tIns="0" rIns="0" bIns="0" rtlCol="0" anchor="t">
            <a:spAutoFit/>
          </a:bodyPr>
          <a:lstStyle/>
          <a:p>
            <a:pPr marL="0" lvl="0" indent="0" algn="ctr">
              <a:lnSpc>
                <a:spcPts val="3651"/>
              </a:lnSpc>
              <a:spcBef>
                <a:spcPct val="0"/>
              </a:spcBef>
            </a:pPr>
            <a:r>
              <a:rPr lang="en-US" sz="2608">
                <a:solidFill>
                  <a:srgbClr val="000000"/>
                </a:solidFill>
                <a:latin typeface="Canva Sans Bold"/>
              </a:rPr>
              <a:t>Preprocessing</a:t>
            </a:r>
          </a:p>
        </p:txBody>
      </p:sp>
      <p:sp>
        <p:nvSpPr>
          <p:cNvPr id="28" name="TextBox 28"/>
          <p:cNvSpPr txBox="1"/>
          <p:nvPr/>
        </p:nvSpPr>
        <p:spPr>
          <a:xfrm>
            <a:off x="7966384" y="3168248"/>
            <a:ext cx="1893577" cy="971717"/>
          </a:xfrm>
          <a:prstGeom prst="rect">
            <a:avLst/>
          </a:prstGeom>
        </p:spPr>
        <p:txBody>
          <a:bodyPr lIns="0" tIns="0" rIns="0" bIns="0" rtlCol="0" anchor="t">
            <a:spAutoFit/>
          </a:bodyPr>
          <a:lstStyle/>
          <a:p>
            <a:pPr algn="ctr">
              <a:lnSpc>
                <a:spcPts val="3909"/>
              </a:lnSpc>
            </a:pPr>
            <a:r>
              <a:rPr lang="en-US" sz="2792">
                <a:solidFill>
                  <a:srgbClr val="000000"/>
                </a:solidFill>
                <a:latin typeface="Canva Sans Bold"/>
              </a:rPr>
              <a:t>Sentiment </a:t>
            </a:r>
          </a:p>
          <a:p>
            <a:pPr marL="0" lvl="0" indent="0" algn="ctr">
              <a:lnSpc>
                <a:spcPts val="3909"/>
              </a:lnSpc>
              <a:spcBef>
                <a:spcPct val="0"/>
              </a:spcBef>
            </a:pPr>
            <a:r>
              <a:rPr lang="en-US" sz="2792">
                <a:solidFill>
                  <a:srgbClr val="000000"/>
                </a:solidFill>
                <a:latin typeface="Canva Sans Bold"/>
              </a:rPr>
              <a:t>Analysis</a:t>
            </a:r>
          </a:p>
        </p:txBody>
      </p:sp>
      <p:sp>
        <p:nvSpPr>
          <p:cNvPr id="29" name="TextBox 29"/>
          <p:cNvSpPr txBox="1"/>
          <p:nvPr/>
        </p:nvSpPr>
        <p:spPr>
          <a:xfrm>
            <a:off x="12809498" y="8703176"/>
            <a:ext cx="2067968" cy="555124"/>
          </a:xfrm>
          <a:prstGeom prst="rect">
            <a:avLst/>
          </a:prstGeom>
        </p:spPr>
        <p:txBody>
          <a:bodyPr lIns="0" tIns="0" rIns="0" bIns="0" rtlCol="0" anchor="t">
            <a:spAutoFit/>
          </a:bodyPr>
          <a:lstStyle/>
          <a:p>
            <a:pPr marL="0" lvl="0" indent="0" algn="ctr">
              <a:lnSpc>
                <a:spcPts val="4527"/>
              </a:lnSpc>
              <a:spcBef>
                <a:spcPct val="0"/>
              </a:spcBef>
            </a:pPr>
            <a:r>
              <a:rPr lang="en-US" sz="3233">
                <a:solidFill>
                  <a:srgbClr val="000000"/>
                </a:solidFill>
                <a:latin typeface="Canva Sans Bold"/>
              </a:rPr>
              <a:t>Clustering</a:t>
            </a:r>
          </a:p>
        </p:txBody>
      </p:sp>
      <p:sp>
        <p:nvSpPr>
          <p:cNvPr id="30" name="TextBox 30"/>
          <p:cNvSpPr txBox="1"/>
          <p:nvPr/>
        </p:nvSpPr>
        <p:spPr>
          <a:xfrm>
            <a:off x="5012765" y="8712701"/>
            <a:ext cx="2287796" cy="1078530"/>
          </a:xfrm>
          <a:prstGeom prst="rect">
            <a:avLst/>
          </a:prstGeom>
        </p:spPr>
        <p:txBody>
          <a:bodyPr lIns="0" tIns="0" rIns="0" bIns="0" rtlCol="0" anchor="t">
            <a:spAutoFit/>
          </a:bodyPr>
          <a:lstStyle/>
          <a:p>
            <a:pPr algn="ctr">
              <a:lnSpc>
                <a:spcPts val="4366"/>
              </a:lnSpc>
            </a:pPr>
            <a:r>
              <a:rPr lang="en-US" sz="3118">
                <a:solidFill>
                  <a:srgbClr val="000000"/>
                </a:solidFill>
                <a:latin typeface="Canva Sans Bold"/>
              </a:rPr>
              <a:t>Time-Series</a:t>
            </a:r>
          </a:p>
          <a:p>
            <a:pPr marL="0" lvl="0" indent="0" algn="ctr">
              <a:lnSpc>
                <a:spcPts val="4366"/>
              </a:lnSpc>
              <a:spcBef>
                <a:spcPct val="0"/>
              </a:spcBef>
            </a:pPr>
            <a:r>
              <a:rPr lang="en-US" sz="3118">
                <a:solidFill>
                  <a:srgbClr val="000000"/>
                </a:solidFill>
                <a:latin typeface="Canva Sans Bold"/>
              </a:rPr>
              <a:t>Analysis</a:t>
            </a:r>
          </a:p>
        </p:txBody>
      </p:sp>
      <p:sp>
        <p:nvSpPr>
          <p:cNvPr id="31" name="TextBox 31"/>
          <p:cNvSpPr txBox="1"/>
          <p:nvPr/>
        </p:nvSpPr>
        <p:spPr>
          <a:xfrm>
            <a:off x="11672358" y="5827784"/>
            <a:ext cx="1224586" cy="1129741"/>
          </a:xfrm>
          <a:prstGeom prst="rect">
            <a:avLst/>
          </a:prstGeom>
        </p:spPr>
        <p:txBody>
          <a:bodyPr lIns="0" tIns="0" rIns="0" bIns="0" rtlCol="0" anchor="t">
            <a:spAutoFit/>
          </a:bodyPr>
          <a:lstStyle/>
          <a:p>
            <a:pPr algn="ctr">
              <a:lnSpc>
                <a:spcPts val="4544"/>
              </a:lnSpc>
            </a:pPr>
            <a:r>
              <a:rPr lang="en-US" sz="3245">
                <a:solidFill>
                  <a:srgbClr val="000000"/>
                </a:solidFill>
                <a:latin typeface="Canva Sans Bold"/>
              </a:rPr>
              <a:t>API</a:t>
            </a:r>
          </a:p>
          <a:p>
            <a:pPr marL="0" lvl="0" indent="0" algn="ctr">
              <a:lnSpc>
                <a:spcPts val="4544"/>
              </a:lnSpc>
              <a:spcBef>
                <a:spcPct val="0"/>
              </a:spcBef>
            </a:pPr>
            <a:endParaRPr lang="en-US" sz="3245">
              <a:solidFill>
                <a:srgbClr val="000000"/>
              </a:solidFill>
              <a:latin typeface="Canva Sans Bold"/>
            </a:endParaRPr>
          </a:p>
        </p:txBody>
      </p:sp>
      <p:sp>
        <p:nvSpPr>
          <p:cNvPr id="32" name="TextBox 32"/>
          <p:cNvSpPr txBox="1"/>
          <p:nvPr/>
        </p:nvSpPr>
        <p:spPr>
          <a:xfrm>
            <a:off x="6664462" y="5827784"/>
            <a:ext cx="851155" cy="555124"/>
          </a:xfrm>
          <a:prstGeom prst="rect">
            <a:avLst/>
          </a:prstGeom>
        </p:spPr>
        <p:txBody>
          <a:bodyPr lIns="0" tIns="0" rIns="0" bIns="0" rtlCol="0" anchor="t">
            <a:spAutoFit/>
          </a:bodyPr>
          <a:lstStyle/>
          <a:p>
            <a:pPr marL="0" lvl="0" indent="0" algn="ctr">
              <a:lnSpc>
                <a:spcPts val="4527"/>
              </a:lnSpc>
              <a:spcBef>
                <a:spcPct val="0"/>
              </a:spcBef>
            </a:pPr>
            <a:r>
              <a:rPr lang="en-US" sz="3233">
                <a:solidFill>
                  <a:srgbClr val="000000"/>
                </a:solidFill>
                <a:latin typeface="Canva Sans Bold"/>
              </a:rPr>
              <a:t>EDA</a:t>
            </a:r>
          </a:p>
        </p:txBody>
      </p:sp>
    </p:spTree>
  </p:cSld>
  <p:clrMapOvr>
    <a:masterClrMapping/>
  </p:clrMapOvr>
  <p:transition spd="med">
    <p:push/>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666" b="-16666"/>
            </a:stretch>
          </a:blipFill>
        </p:spPr>
        <p:txBody>
          <a:bodyPr/>
          <a:lstStyle/>
          <a:p>
            <a:endParaRPr lang="en-US"/>
          </a:p>
        </p:txBody>
      </p:sp>
      <p:sp>
        <p:nvSpPr>
          <p:cNvPr id="3" name="Freeform 3"/>
          <p:cNvSpPr/>
          <p:nvPr/>
        </p:nvSpPr>
        <p:spPr>
          <a:xfrm>
            <a:off x="15168158" y="-792049"/>
            <a:ext cx="3633582" cy="2725187"/>
          </a:xfrm>
          <a:custGeom>
            <a:avLst/>
            <a:gdLst/>
            <a:ahLst/>
            <a:cxnLst/>
            <a:rect l="l" t="t" r="r" b="b"/>
            <a:pathLst>
              <a:path w="3633582" h="2725187">
                <a:moveTo>
                  <a:pt x="0" y="0"/>
                </a:moveTo>
                <a:lnTo>
                  <a:pt x="3633582" y="0"/>
                </a:lnTo>
                <a:lnTo>
                  <a:pt x="3633582" y="2725187"/>
                </a:lnTo>
                <a:lnTo>
                  <a:pt x="0" y="2725187"/>
                </a:lnTo>
                <a:lnTo>
                  <a:pt x="0" y="0"/>
                </a:lnTo>
                <a:close/>
              </a:path>
            </a:pathLst>
          </a:custGeom>
          <a:blipFill>
            <a:blip r:embed="rId3"/>
            <a:stretch>
              <a:fillRect/>
            </a:stretch>
          </a:blipFill>
        </p:spPr>
        <p:txBody>
          <a:bodyPr/>
          <a:lstStyle/>
          <a:p>
            <a:endParaRPr lang="en-US"/>
          </a:p>
        </p:txBody>
      </p:sp>
      <p:sp>
        <p:nvSpPr>
          <p:cNvPr id="4" name="Freeform 4"/>
          <p:cNvSpPr/>
          <p:nvPr/>
        </p:nvSpPr>
        <p:spPr>
          <a:xfrm rot="2600109">
            <a:off x="14524112" y="7402676"/>
            <a:ext cx="9528808" cy="9777695"/>
          </a:xfrm>
          <a:custGeom>
            <a:avLst/>
            <a:gdLst/>
            <a:ahLst/>
            <a:cxnLst/>
            <a:rect l="l" t="t" r="r" b="b"/>
            <a:pathLst>
              <a:path w="9528808" h="9777695">
                <a:moveTo>
                  <a:pt x="0" y="0"/>
                </a:moveTo>
                <a:lnTo>
                  <a:pt x="9528808" y="0"/>
                </a:lnTo>
                <a:lnTo>
                  <a:pt x="9528808" y="9777695"/>
                </a:lnTo>
                <a:lnTo>
                  <a:pt x="0" y="9777695"/>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US"/>
          </a:p>
        </p:txBody>
      </p:sp>
      <p:sp>
        <p:nvSpPr>
          <p:cNvPr id="5" name="Freeform 5"/>
          <p:cNvSpPr/>
          <p:nvPr/>
        </p:nvSpPr>
        <p:spPr>
          <a:xfrm rot="177163">
            <a:off x="-8296751" y="-10712168"/>
            <a:ext cx="14252339" cy="14624602"/>
          </a:xfrm>
          <a:custGeom>
            <a:avLst/>
            <a:gdLst/>
            <a:ahLst/>
            <a:cxnLst/>
            <a:rect l="l" t="t" r="r" b="b"/>
            <a:pathLst>
              <a:path w="14252339" h="14624602">
                <a:moveTo>
                  <a:pt x="0" y="0"/>
                </a:moveTo>
                <a:lnTo>
                  <a:pt x="14252340" y="0"/>
                </a:lnTo>
                <a:lnTo>
                  <a:pt x="14252340" y="14624602"/>
                </a:lnTo>
                <a:lnTo>
                  <a:pt x="0" y="1462460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6" name="Group 6"/>
          <p:cNvGrpSpPr/>
          <p:nvPr/>
        </p:nvGrpSpPr>
        <p:grpSpPr>
          <a:xfrm>
            <a:off x="5543930" y="-332511"/>
            <a:ext cx="7200139" cy="1700574"/>
            <a:chOff x="0" y="-76200"/>
            <a:chExt cx="1845931" cy="435984"/>
          </a:xfrm>
        </p:grpSpPr>
        <p:sp>
          <p:nvSpPr>
            <p:cNvPr id="7" name="Freeform 7"/>
            <p:cNvSpPr/>
            <p:nvPr/>
          </p:nvSpPr>
          <p:spPr>
            <a:xfrm>
              <a:off x="0" y="0"/>
              <a:ext cx="1845931" cy="272780"/>
            </a:xfrm>
            <a:custGeom>
              <a:avLst/>
              <a:gdLst/>
              <a:ahLst/>
              <a:cxnLst/>
              <a:rect l="l" t="t" r="r" b="b"/>
              <a:pathLst>
                <a:path w="1845931" h="272780">
                  <a:moveTo>
                    <a:pt x="1845931" y="0"/>
                  </a:moveTo>
                  <a:lnTo>
                    <a:pt x="0" y="0"/>
                  </a:lnTo>
                  <a:lnTo>
                    <a:pt x="101600" y="136390"/>
                  </a:lnTo>
                  <a:lnTo>
                    <a:pt x="0" y="272780"/>
                  </a:lnTo>
                  <a:lnTo>
                    <a:pt x="1845931" y="272780"/>
                  </a:lnTo>
                  <a:lnTo>
                    <a:pt x="1744331" y="136390"/>
                  </a:lnTo>
                  <a:lnTo>
                    <a:pt x="1845931" y="0"/>
                  </a:lnTo>
                  <a:close/>
                </a:path>
              </a:pathLst>
            </a:custGeom>
            <a:solidFill>
              <a:srgbClr val="F2951E"/>
            </a:solidFill>
          </p:spPr>
          <p:txBody>
            <a:bodyPr/>
            <a:lstStyle/>
            <a:p>
              <a:endParaRPr lang="en-US"/>
            </a:p>
          </p:txBody>
        </p:sp>
        <p:sp>
          <p:nvSpPr>
            <p:cNvPr id="8" name="TextBox 8"/>
            <p:cNvSpPr txBox="1"/>
            <p:nvPr/>
          </p:nvSpPr>
          <p:spPr>
            <a:xfrm>
              <a:off x="88900" y="-76200"/>
              <a:ext cx="1602943" cy="435984"/>
            </a:xfrm>
            <a:prstGeom prst="rect">
              <a:avLst/>
            </a:prstGeom>
          </p:spPr>
          <p:txBody>
            <a:bodyPr lIns="50800" tIns="50800" rIns="50800" bIns="50800" rtlCol="0" anchor="ctr"/>
            <a:lstStyle/>
            <a:p>
              <a:pPr algn="ctr">
                <a:lnSpc>
                  <a:spcPts val="5599"/>
                </a:lnSpc>
              </a:pPr>
              <a:r>
                <a:rPr lang="en-US" sz="3999" dirty="0">
                  <a:solidFill>
                    <a:srgbClr val="000000"/>
                  </a:solidFill>
                  <a:latin typeface="DM Sans Bold Italics"/>
                </a:rPr>
                <a:t>Sentiment forecasting </a:t>
              </a:r>
            </a:p>
          </p:txBody>
        </p:sp>
      </p:grpSp>
      <p:sp>
        <p:nvSpPr>
          <p:cNvPr id="9" name="Freeform 9"/>
          <p:cNvSpPr/>
          <p:nvPr/>
        </p:nvSpPr>
        <p:spPr>
          <a:xfrm>
            <a:off x="666724" y="1368062"/>
            <a:ext cx="8681191" cy="7890238"/>
          </a:xfrm>
          <a:custGeom>
            <a:avLst/>
            <a:gdLst/>
            <a:ahLst/>
            <a:cxnLst/>
            <a:rect l="l" t="t" r="r" b="b"/>
            <a:pathLst>
              <a:path w="8681191" h="7890238">
                <a:moveTo>
                  <a:pt x="0" y="0"/>
                </a:moveTo>
                <a:lnTo>
                  <a:pt x="8681191" y="0"/>
                </a:lnTo>
                <a:lnTo>
                  <a:pt x="8681191" y="7890238"/>
                </a:lnTo>
                <a:lnTo>
                  <a:pt x="0" y="7890238"/>
                </a:lnTo>
                <a:lnTo>
                  <a:pt x="0" y="0"/>
                </a:lnTo>
                <a:close/>
              </a:path>
            </a:pathLst>
          </a:custGeom>
          <a:blipFill>
            <a:blip r:embed="rId6"/>
            <a:stretch>
              <a:fillRect/>
            </a:stretch>
          </a:blipFill>
        </p:spPr>
        <p:txBody>
          <a:bodyPr/>
          <a:lstStyle/>
          <a:p>
            <a:endParaRPr lang="en-US"/>
          </a:p>
        </p:txBody>
      </p:sp>
      <p:sp>
        <p:nvSpPr>
          <p:cNvPr id="10" name="Freeform 10"/>
          <p:cNvSpPr/>
          <p:nvPr/>
        </p:nvSpPr>
        <p:spPr>
          <a:xfrm rot="-155739">
            <a:off x="14810321" y="7554212"/>
            <a:ext cx="3637220" cy="3141649"/>
          </a:xfrm>
          <a:custGeom>
            <a:avLst/>
            <a:gdLst/>
            <a:ahLst/>
            <a:cxnLst/>
            <a:rect l="l" t="t" r="r" b="b"/>
            <a:pathLst>
              <a:path w="3637220" h="3141649">
                <a:moveTo>
                  <a:pt x="0" y="0"/>
                </a:moveTo>
                <a:lnTo>
                  <a:pt x="3637220" y="0"/>
                </a:lnTo>
                <a:lnTo>
                  <a:pt x="3637220" y="3141649"/>
                </a:lnTo>
                <a:lnTo>
                  <a:pt x="0" y="314164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11" name="TextBox 11"/>
          <p:cNvSpPr txBox="1"/>
          <p:nvPr/>
        </p:nvSpPr>
        <p:spPr>
          <a:xfrm>
            <a:off x="9690469" y="3103188"/>
            <a:ext cx="8210100" cy="2957302"/>
          </a:xfrm>
          <a:prstGeom prst="rect">
            <a:avLst/>
          </a:prstGeom>
        </p:spPr>
        <p:txBody>
          <a:bodyPr lIns="0" tIns="0" rIns="0" bIns="0" rtlCol="0" anchor="t">
            <a:spAutoFit/>
          </a:bodyPr>
          <a:lstStyle/>
          <a:p>
            <a:pPr marL="0" lvl="0" indent="0">
              <a:lnSpc>
                <a:spcPts val="3924"/>
              </a:lnSpc>
              <a:spcBef>
                <a:spcPct val="0"/>
              </a:spcBef>
            </a:pPr>
            <a:r>
              <a:rPr lang="en-US" sz="2803">
                <a:solidFill>
                  <a:srgbClr val="000000"/>
                </a:solidFill>
                <a:latin typeface="Canva Sans Italics"/>
              </a:rPr>
              <a:t>Data is heavily skewed towards positive sentiments, constituting 92% of the dataset, with neutral reviews making up less than 1%. This significant imbalance indicates that the </a:t>
            </a:r>
            <a:r>
              <a:rPr lang="en-US" sz="2803">
                <a:solidFill>
                  <a:srgbClr val="000000"/>
                </a:solidFill>
                <a:latin typeface="Canva Sans Bold Italics"/>
              </a:rPr>
              <a:t>Toys and Games dataset is skewed in favor of positive feedback</a:t>
            </a:r>
            <a:r>
              <a:rPr lang="en-US" sz="2803">
                <a:solidFill>
                  <a:srgbClr val="000000"/>
                </a:solidFill>
                <a:latin typeface="Canva Sans Italics"/>
              </a:rPr>
              <a:t>.</a:t>
            </a:r>
          </a:p>
        </p:txBody>
      </p:sp>
    </p:spTree>
  </p:cSld>
  <p:clrMapOvr>
    <a:masterClrMapping/>
  </p:clrMapOvr>
  <p:transition spd="med">
    <p:push/>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666" b="-16666"/>
            </a:stretch>
          </a:blipFill>
        </p:spPr>
        <p:txBody>
          <a:bodyPr/>
          <a:lstStyle/>
          <a:p>
            <a:endParaRPr lang="en-US"/>
          </a:p>
        </p:txBody>
      </p:sp>
      <p:sp>
        <p:nvSpPr>
          <p:cNvPr id="3" name="Freeform 3"/>
          <p:cNvSpPr/>
          <p:nvPr/>
        </p:nvSpPr>
        <p:spPr>
          <a:xfrm>
            <a:off x="15168158" y="-792049"/>
            <a:ext cx="3633582" cy="2725187"/>
          </a:xfrm>
          <a:custGeom>
            <a:avLst/>
            <a:gdLst/>
            <a:ahLst/>
            <a:cxnLst/>
            <a:rect l="l" t="t" r="r" b="b"/>
            <a:pathLst>
              <a:path w="3633582" h="2725187">
                <a:moveTo>
                  <a:pt x="0" y="0"/>
                </a:moveTo>
                <a:lnTo>
                  <a:pt x="3633582" y="0"/>
                </a:lnTo>
                <a:lnTo>
                  <a:pt x="3633582" y="2725187"/>
                </a:lnTo>
                <a:lnTo>
                  <a:pt x="0" y="2725187"/>
                </a:lnTo>
                <a:lnTo>
                  <a:pt x="0" y="0"/>
                </a:lnTo>
                <a:close/>
              </a:path>
            </a:pathLst>
          </a:custGeom>
          <a:blipFill>
            <a:blip r:embed="rId3"/>
            <a:stretch>
              <a:fillRect/>
            </a:stretch>
          </a:blipFill>
        </p:spPr>
        <p:txBody>
          <a:bodyPr/>
          <a:lstStyle/>
          <a:p>
            <a:endParaRPr lang="en-US"/>
          </a:p>
        </p:txBody>
      </p:sp>
      <p:sp>
        <p:nvSpPr>
          <p:cNvPr id="4" name="Freeform 4"/>
          <p:cNvSpPr/>
          <p:nvPr/>
        </p:nvSpPr>
        <p:spPr>
          <a:xfrm rot="2600109">
            <a:off x="14524112" y="7402676"/>
            <a:ext cx="9528808" cy="9777695"/>
          </a:xfrm>
          <a:custGeom>
            <a:avLst/>
            <a:gdLst/>
            <a:ahLst/>
            <a:cxnLst/>
            <a:rect l="l" t="t" r="r" b="b"/>
            <a:pathLst>
              <a:path w="9528808" h="9777695">
                <a:moveTo>
                  <a:pt x="0" y="0"/>
                </a:moveTo>
                <a:lnTo>
                  <a:pt x="9528808" y="0"/>
                </a:lnTo>
                <a:lnTo>
                  <a:pt x="9528808" y="9777695"/>
                </a:lnTo>
                <a:lnTo>
                  <a:pt x="0" y="9777695"/>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US"/>
          </a:p>
        </p:txBody>
      </p:sp>
      <p:sp>
        <p:nvSpPr>
          <p:cNvPr id="5" name="Freeform 5"/>
          <p:cNvSpPr/>
          <p:nvPr/>
        </p:nvSpPr>
        <p:spPr>
          <a:xfrm rot="177163">
            <a:off x="-8296751" y="-10712168"/>
            <a:ext cx="14252339" cy="14624602"/>
          </a:xfrm>
          <a:custGeom>
            <a:avLst/>
            <a:gdLst/>
            <a:ahLst/>
            <a:cxnLst/>
            <a:rect l="l" t="t" r="r" b="b"/>
            <a:pathLst>
              <a:path w="14252339" h="14624602">
                <a:moveTo>
                  <a:pt x="0" y="0"/>
                </a:moveTo>
                <a:lnTo>
                  <a:pt x="14252340" y="0"/>
                </a:lnTo>
                <a:lnTo>
                  <a:pt x="14252340" y="14624602"/>
                </a:lnTo>
                <a:lnTo>
                  <a:pt x="0" y="1462460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6" name="Freeform 6"/>
          <p:cNvSpPr/>
          <p:nvPr/>
        </p:nvSpPr>
        <p:spPr>
          <a:xfrm>
            <a:off x="590019" y="1250329"/>
            <a:ext cx="8719880" cy="8431279"/>
          </a:xfrm>
          <a:custGeom>
            <a:avLst/>
            <a:gdLst/>
            <a:ahLst/>
            <a:cxnLst/>
            <a:rect l="l" t="t" r="r" b="b"/>
            <a:pathLst>
              <a:path w="8719880" h="8431279">
                <a:moveTo>
                  <a:pt x="0" y="0"/>
                </a:moveTo>
                <a:lnTo>
                  <a:pt x="8719880" y="0"/>
                </a:lnTo>
                <a:lnTo>
                  <a:pt x="8719880" y="8431279"/>
                </a:lnTo>
                <a:lnTo>
                  <a:pt x="0" y="8431279"/>
                </a:lnTo>
                <a:lnTo>
                  <a:pt x="0" y="0"/>
                </a:lnTo>
                <a:close/>
              </a:path>
            </a:pathLst>
          </a:custGeom>
          <a:blipFill>
            <a:blip r:embed="rId6"/>
            <a:stretch>
              <a:fillRect/>
            </a:stretch>
          </a:blipFill>
        </p:spPr>
        <p:txBody>
          <a:bodyPr/>
          <a:lstStyle/>
          <a:p>
            <a:endParaRPr lang="en-US"/>
          </a:p>
        </p:txBody>
      </p:sp>
      <p:grpSp>
        <p:nvGrpSpPr>
          <p:cNvPr id="7" name="Group 7"/>
          <p:cNvGrpSpPr/>
          <p:nvPr/>
        </p:nvGrpSpPr>
        <p:grpSpPr>
          <a:xfrm>
            <a:off x="5543930" y="-332511"/>
            <a:ext cx="7200139" cy="1582840"/>
            <a:chOff x="0" y="-76200"/>
            <a:chExt cx="1845931" cy="405800"/>
          </a:xfrm>
        </p:grpSpPr>
        <p:sp>
          <p:nvSpPr>
            <p:cNvPr id="8" name="Freeform 8"/>
            <p:cNvSpPr/>
            <p:nvPr/>
          </p:nvSpPr>
          <p:spPr>
            <a:xfrm>
              <a:off x="0" y="0"/>
              <a:ext cx="1845931" cy="272780"/>
            </a:xfrm>
            <a:custGeom>
              <a:avLst/>
              <a:gdLst/>
              <a:ahLst/>
              <a:cxnLst/>
              <a:rect l="l" t="t" r="r" b="b"/>
              <a:pathLst>
                <a:path w="1845931" h="272780">
                  <a:moveTo>
                    <a:pt x="1845931" y="0"/>
                  </a:moveTo>
                  <a:lnTo>
                    <a:pt x="0" y="0"/>
                  </a:lnTo>
                  <a:lnTo>
                    <a:pt x="101600" y="136390"/>
                  </a:lnTo>
                  <a:lnTo>
                    <a:pt x="0" y="272780"/>
                  </a:lnTo>
                  <a:lnTo>
                    <a:pt x="1845931" y="272780"/>
                  </a:lnTo>
                  <a:lnTo>
                    <a:pt x="1744331" y="136390"/>
                  </a:lnTo>
                  <a:lnTo>
                    <a:pt x="1845931" y="0"/>
                  </a:lnTo>
                  <a:close/>
                </a:path>
              </a:pathLst>
            </a:custGeom>
            <a:solidFill>
              <a:srgbClr val="F2951E"/>
            </a:solidFill>
          </p:spPr>
          <p:txBody>
            <a:bodyPr/>
            <a:lstStyle/>
            <a:p>
              <a:endParaRPr lang="en-US"/>
            </a:p>
          </p:txBody>
        </p:sp>
        <p:sp>
          <p:nvSpPr>
            <p:cNvPr id="9" name="TextBox 9"/>
            <p:cNvSpPr txBox="1"/>
            <p:nvPr/>
          </p:nvSpPr>
          <p:spPr>
            <a:xfrm>
              <a:off x="88900" y="-76200"/>
              <a:ext cx="1612689" cy="405800"/>
            </a:xfrm>
            <a:prstGeom prst="rect">
              <a:avLst/>
            </a:prstGeom>
          </p:spPr>
          <p:txBody>
            <a:bodyPr lIns="50800" tIns="50800" rIns="50800" bIns="50800" rtlCol="0" anchor="ctr"/>
            <a:lstStyle/>
            <a:p>
              <a:pPr algn="ctr">
                <a:lnSpc>
                  <a:spcPts val="5599"/>
                </a:lnSpc>
              </a:pPr>
              <a:r>
                <a:rPr lang="en-US" sz="3999" dirty="0">
                  <a:solidFill>
                    <a:srgbClr val="000000"/>
                  </a:solidFill>
                  <a:latin typeface="DM Sans Bold Italics"/>
                </a:rPr>
                <a:t>Sentiment forecasting </a:t>
              </a:r>
            </a:p>
          </p:txBody>
        </p:sp>
      </p:grpSp>
      <p:sp>
        <p:nvSpPr>
          <p:cNvPr id="10" name="TextBox 10"/>
          <p:cNvSpPr txBox="1"/>
          <p:nvPr/>
        </p:nvSpPr>
        <p:spPr>
          <a:xfrm>
            <a:off x="9598413" y="3195244"/>
            <a:ext cx="7996772" cy="2957384"/>
          </a:xfrm>
          <a:prstGeom prst="rect">
            <a:avLst/>
          </a:prstGeom>
        </p:spPr>
        <p:txBody>
          <a:bodyPr lIns="0" tIns="0" rIns="0" bIns="0" rtlCol="0" anchor="t">
            <a:spAutoFit/>
          </a:bodyPr>
          <a:lstStyle/>
          <a:p>
            <a:pPr marL="0" lvl="0" indent="0">
              <a:lnSpc>
                <a:spcPts val="3919"/>
              </a:lnSpc>
              <a:spcBef>
                <a:spcPct val="0"/>
              </a:spcBef>
            </a:pPr>
            <a:r>
              <a:rPr lang="en-US" sz="2799">
                <a:solidFill>
                  <a:srgbClr val="000000"/>
                </a:solidFill>
                <a:latin typeface="Canva Sans Italics"/>
              </a:rPr>
              <a:t>Majority of the data in the Video Games dataset consists of positive sentiments, accounting for 74.88%, while neutral reviews contribute to less than 1%. This </a:t>
            </a:r>
            <a:r>
              <a:rPr lang="en-US" sz="2799">
                <a:solidFill>
                  <a:srgbClr val="000000"/>
                </a:solidFill>
                <a:latin typeface="Canva Sans Bold Italics"/>
              </a:rPr>
              <a:t>substantial imbalance highlights a preference for positive feedback in the dataset.</a:t>
            </a:r>
          </a:p>
        </p:txBody>
      </p:sp>
      <p:sp>
        <p:nvSpPr>
          <p:cNvPr id="11" name="Freeform 11"/>
          <p:cNvSpPr/>
          <p:nvPr/>
        </p:nvSpPr>
        <p:spPr>
          <a:xfrm rot="-155739">
            <a:off x="14808261" y="7531621"/>
            <a:ext cx="3664092" cy="3164860"/>
          </a:xfrm>
          <a:custGeom>
            <a:avLst/>
            <a:gdLst/>
            <a:ahLst/>
            <a:cxnLst/>
            <a:rect l="l" t="t" r="r" b="b"/>
            <a:pathLst>
              <a:path w="3664092" h="3164860">
                <a:moveTo>
                  <a:pt x="0" y="0"/>
                </a:moveTo>
                <a:lnTo>
                  <a:pt x="3664093" y="0"/>
                </a:lnTo>
                <a:lnTo>
                  <a:pt x="3664093" y="3164860"/>
                </a:lnTo>
                <a:lnTo>
                  <a:pt x="0" y="316486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Tree>
  </p:cSld>
  <p:clrMapOvr>
    <a:masterClrMapping/>
  </p:clrMapOvr>
  <p:transition spd="med">
    <p:push/>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666" b="-16666"/>
            </a:stretch>
          </a:blipFill>
        </p:spPr>
        <p:txBody>
          <a:bodyPr/>
          <a:lstStyle/>
          <a:p>
            <a:endParaRPr lang="en-US"/>
          </a:p>
        </p:txBody>
      </p:sp>
      <p:sp>
        <p:nvSpPr>
          <p:cNvPr id="3" name="Freeform 3"/>
          <p:cNvSpPr/>
          <p:nvPr/>
        </p:nvSpPr>
        <p:spPr>
          <a:xfrm>
            <a:off x="15168158" y="-792049"/>
            <a:ext cx="3633582" cy="2725187"/>
          </a:xfrm>
          <a:custGeom>
            <a:avLst/>
            <a:gdLst/>
            <a:ahLst/>
            <a:cxnLst/>
            <a:rect l="l" t="t" r="r" b="b"/>
            <a:pathLst>
              <a:path w="3633582" h="2725187">
                <a:moveTo>
                  <a:pt x="0" y="0"/>
                </a:moveTo>
                <a:lnTo>
                  <a:pt x="3633582" y="0"/>
                </a:lnTo>
                <a:lnTo>
                  <a:pt x="3633582" y="2725187"/>
                </a:lnTo>
                <a:lnTo>
                  <a:pt x="0" y="2725187"/>
                </a:lnTo>
                <a:lnTo>
                  <a:pt x="0" y="0"/>
                </a:lnTo>
                <a:close/>
              </a:path>
            </a:pathLst>
          </a:custGeom>
          <a:blipFill>
            <a:blip r:embed="rId3"/>
            <a:stretch>
              <a:fillRect/>
            </a:stretch>
          </a:blipFill>
        </p:spPr>
        <p:txBody>
          <a:bodyPr/>
          <a:lstStyle/>
          <a:p>
            <a:endParaRPr lang="en-US"/>
          </a:p>
        </p:txBody>
      </p:sp>
      <p:sp>
        <p:nvSpPr>
          <p:cNvPr id="4" name="Freeform 4"/>
          <p:cNvSpPr/>
          <p:nvPr/>
        </p:nvSpPr>
        <p:spPr>
          <a:xfrm rot="177163">
            <a:off x="-8296751" y="-10712168"/>
            <a:ext cx="14252339" cy="14624602"/>
          </a:xfrm>
          <a:custGeom>
            <a:avLst/>
            <a:gdLst/>
            <a:ahLst/>
            <a:cxnLst/>
            <a:rect l="l" t="t" r="r" b="b"/>
            <a:pathLst>
              <a:path w="14252339" h="14624602">
                <a:moveTo>
                  <a:pt x="0" y="0"/>
                </a:moveTo>
                <a:lnTo>
                  <a:pt x="14252340" y="0"/>
                </a:lnTo>
                <a:lnTo>
                  <a:pt x="14252340" y="14624602"/>
                </a:lnTo>
                <a:lnTo>
                  <a:pt x="0" y="1462460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Freeform 5"/>
          <p:cNvSpPr/>
          <p:nvPr/>
        </p:nvSpPr>
        <p:spPr>
          <a:xfrm rot="2600109">
            <a:off x="14524112" y="7402676"/>
            <a:ext cx="9528808" cy="9777695"/>
          </a:xfrm>
          <a:custGeom>
            <a:avLst/>
            <a:gdLst/>
            <a:ahLst/>
            <a:cxnLst/>
            <a:rect l="l" t="t" r="r" b="b"/>
            <a:pathLst>
              <a:path w="9528808" h="9777695">
                <a:moveTo>
                  <a:pt x="0" y="0"/>
                </a:moveTo>
                <a:lnTo>
                  <a:pt x="9528808" y="0"/>
                </a:lnTo>
                <a:lnTo>
                  <a:pt x="9528808" y="9777695"/>
                </a:lnTo>
                <a:lnTo>
                  <a:pt x="0" y="9777695"/>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US"/>
          </a:p>
        </p:txBody>
      </p:sp>
      <p:grpSp>
        <p:nvGrpSpPr>
          <p:cNvPr id="6" name="Group 6"/>
          <p:cNvGrpSpPr/>
          <p:nvPr/>
        </p:nvGrpSpPr>
        <p:grpSpPr>
          <a:xfrm>
            <a:off x="5267936" y="-329280"/>
            <a:ext cx="7121866" cy="1552174"/>
            <a:chOff x="0" y="-76200"/>
            <a:chExt cx="1845931" cy="402312"/>
          </a:xfrm>
        </p:grpSpPr>
        <p:sp>
          <p:nvSpPr>
            <p:cNvPr id="7" name="Freeform 7"/>
            <p:cNvSpPr/>
            <p:nvPr/>
          </p:nvSpPr>
          <p:spPr>
            <a:xfrm>
              <a:off x="0" y="0"/>
              <a:ext cx="1845931" cy="226385"/>
            </a:xfrm>
            <a:custGeom>
              <a:avLst/>
              <a:gdLst/>
              <a:ahLst/>
              <a:cxnLst/>
              <a:rect l="l" t="t" r="r" b="b"/>
              <a:pathLst>
                <a:path w="1845931" h="226385">
                  <a:moveTo>
                    <a:pt x="1845931" y="0"/>
                  </a:moveTo>
                  <a:lnTo>
                    <a:pt x="0" y="0"/>
                  </a:lnTo>
                  <a:lnTo>
                    <a:pt x="101600" y="113192"/>
                  </a:lnTo>
                  <a:lnTo>
                    <a:pt x="0" y="226385"/>
                  </a:lnTo>
                  <a:lnTo>
                    <a:pt x="1845931" y="226385"/>
                  </a:lnTo>
                  <a:lnTo>
                    <a:pt x="1744331" y="113192"/>
                  </a:lnTo>
                  <a:lnTo>
                    <a:pt x="1845931" y="0"/>
                  </a:lnTo>
                  <a:close/>
                </a:path>
              </a:pathLst>
            </a:custGeom>
            <a:solidFill>
              <a:srgbClr val="F2951E"/>
            </a:solidFill>
          </p:spPr>
          <p:txBody>
            <a:bodyPr/>
            <a:lstStyle/>
            <a:p>
              <a:endParaRPr lang="en-US"/>
            </a:p>
          </p:txBody>
        </p:sp>
        <p:sp>
          <p:nvSpPr>
            <p:cNvPr id="8" name="TextBox 8"/>
            <p:cNvSpPr txBox="1"/>
            <p:nvPr/>
          </p:nvSpPr>
          <p:spPr>
            <a:xfrm>
              <a:off x="88900" y="-76200"/>
              <a:ext cx="1757031" cy="402312"/>
            </a:xfrm>
            <a:prstGeom prst="rect">
              <a:avLst/>
            </a:prstGeom>
          </p:spPr>
          <p:txBody>
            <a:bodyPr lIns="50800" tIns="50800" rIns="50800" bIns="50800" rtlCol="0" anchor="ctr"/>
            <a:lstStyle/>
            <a:p>
              <a:pPr algn="ctr">
                <a:lnSpc>
                  <a:spcPts val="5879"/>
                </a:lnSpc>
              </a:pPr>
              <a:r>
                <a:rPr lang="en-US" sz="4199" dirty="0">
                  <a:solidFill>
                    <a:srgbClr val="000000"/>
                  </a:solidFill>
                  <a:latin typeface="DM Sans Bold Italics"/>
                </a:rPr>
                <a:t>EDA</a:t>
              </a:r>
            </a:p>
          </p:txBody>
        </p:sp>
      </p:grpSp>
      <p:sp>
        <p:nvSpPr>
          <p:cNvPr id="9" name="AutoShape 9"/>
          <p:cNvSpPr/>
          <p:nvPr/>
        </p:nvSpPr>
        <p:spPr>
          <a:xfrm flipV="1">
            <a:off x="1789255" y="1542283"/>
            <a:ext cx="9000577" cy="23812"/>
          </a:xfrm>
          <a:prstGeom prst="line">
            <a:avLst/>
          </a:prstGeom>
          <a:ln w="9525" cap="flat">
            <a:solidFill>
              <a:srgbClr val="000000"/>
            </a:solidFill>
            <a:prstDash val="solid"/>
            <a:headEnd type="none" w="sm" len="sm"/>
            <a:tailEnd type="none" w="sm" len="sm"/>
          </a:ln>
        </p:spPr>
        <p:txBody>
          <a:bodyPr/>
          <a:lstStyle/>
          <a:p>
            <a:endParaRPr lang="en-US"/>
          </a:p>
        </p:txBody>
      </p:sp>
      <p:sp>
        <p:nvSpPr>
          <p:cNvPr id="10" name="Freeform 10"/>
          <p:cNvSpPr/>
          <p:nvPr/>
        </p:nvSpPr>
        <p:spPr>
          <a:xfrm>
            <a:off x="2001461" y="1761358"/>
            <a:ext cx="11768699" cy="6383417"/>
          </a:xfrm>
          <a:custGeom>
            <a:avLst/>
            <a:gdLst/>
            <a:ahLst/>
            <a:cxnLst/>
            <a:rect l="l" t="t" r="r" b="b"/>
            <a:pathLst>
              <a:path w="11768699" h="6383417">
                <a:moveTo>
                  <a:pt x="0" y="0"/>
                </a:moveTo>
                <a:lnTo>
                  <a:pt x="11768699" y="0"/>
                </a:lnTo>
                <a:lnTo>
                  <a:pt x="11768699" y="6383416"/>
                </a:lnTo>
                <a:lnTo>
                  <a:pt x="0" y="6383416"/>
                </a:lnTo>
                <a:lnTo>
                  <a:pt x="0" y="0"/>
                </a:lnTo>
                <a:close/>
              </a:path>
            </a:pathLst>
          </a:custGeom>
          <a:blipFill>
            <a:blip r:embed="rId6"/>
            <a:stretch>
              <a:fillRect/>
            </a:stretch>
          </a:blipFill>
        </p:spPr>
        <p:txBody>
          <a:bodyPr/>
          <a:lstStyle/>
          <a:p>
            <a:endParaRPr lang="en-US"/>
          </a:p>
        </p:txBody>
      </p:sp>
      <p:sp>
        <p:nvSpPr>
          <p:cNvPr id="11" name="TextBox 11"/>
          <p:cNvSpPr txBox="1"/>
          <p:nvPr/>
        </p:nvSpPr>
        <p:spPr>
          <a:xfrm>
            <a:off x="1789243" y="864361"/>
            <a:ext cx="9567664" cy="580258"/>
          </a:xfrm>
          <a:prstGeom prst="rect">
            <a:avLst/>
          </a:prstGeom>
        </p:spPr>
        <p:txBody>
          <a:bodyPr lIns="0" tIns="0" rIns="0" bIns="0" rtlCol="0" anchor="t">
            <a:spAutoFit/>
          </a:bodyPr>
          <a:lstStyle/>
          <a:p>
            <a:pPr marL="0" lvl="0" indent="0" algn="ctr">
              <a:lnSpc>
                <a:spcPts val="4759"/>
              </a:lnSpc>
              <a:spcBef>
                <a:spcPct val="0"/>
              </a:spcBef>
            </a:pPr>
            <a:r>
              <a:rPr lang="en-US" sz="3399">
                <a:solidFill>
                  <a:srgbClr val="000000"/>
                </a:solidFill>
                <a:latin typeface="Canva Sans Bold"/>
              </a:rPr>
              <a:t>Character count wise sentiment for T&amp;G data </a:t>
            </a:r>
          </a:p>
        </p:txBody>
      </p:sp>
      <p:sp>
        <p:nvSpPr>
          <p:cNvPr id="12" name="TextBox 12"/>
          <p:cNvSpPr txBox="1"/>
          <p:nvPr/>
        </p:nvSpPr>
        <p:spPr>
          <a:xfrm>
            <a:off x="1165876" y="8087624"/>
            <a:ext cx="15956249" cy="976481"/>
          </a:xfrm>
          <a:prstGeom prst="rect">
            <a:avLst/>
          </a:prstGeom>
        </p:spPr>
        <p:txBody>
          <a:bodyPr lIns="0" tIns="0" rIns="0" bIns="0" rtlCol="0" anchor="t">
            <a:spAutoFit/>
          </a:bodyPr>
          <a:lstStyle/>
          <a:p>
            <a:pPr marL="0" lvl="0" indent="0">
              <a:lnSpc>
                <a:spcPts val="3920"/>
              </a:lnSpc>
              <a:spcBef>
                <a:spcPct val="0"/>
              </a:spcBef>
            </a:pPr>
            <a:r>
              <a:rPr lang="en-US" sz="2800">
                <a:solidFill>
                  <a:srgbClr val="000000"/>
                </a:solidFill>
                <a:latin typeface="Canva Sans Bold"/>
              </a:rPr>
              <a:t>Reviewers tend to write longer responses with positive sentiment, while they provide much shorter feedback for neutral sentiments.</a:t>
            </a:r>
          </a:p>
        </p:txBody>
      </p:sp>
    </p:spTree>
  </p:cSld>
  <p:clrMapOvr>
    <a:masterClrMapping/>
  </p:clrMapOvr>
  <p:transition spd="med">
    <p:push/>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666" b="-16666"/>
            </a:stretch>
          </a:blipFill>
        </p:spPr>
        <p:txBody>
          <a:bodyPr/>
          <a:lstStyle/>
          <a:p>
            <a:endParaRPr lang="en-US"/>
          </a:p>
        </p:txBody>
      </p:sp>
      <p:sp>
        <p:nvSpPr>
          <p:cNvPr id="3" name="Freeform 3"/>
          <p:cNvSpPr/>
          <p:nvPr/>
        </p:nvSpPr>
        <p:spPr>
          <a:xfrm>
            <a:off x="15168158" y="-792049"/>
            <a:ext cx="3633582" cy="2725187"/>
          </a:xfrm>
          <a:custGeom>
            <a:avLst/>
            <a:gdLst/>
            <a:ahLst/>
            <a:cxnLst/>
            <a:rect l="l" t="t" r="r" b="b"/>
            <a:pathLst>
              <a:path w="3633582" h="2725187">
                <a:moveTo>
                  <a:pt x="0" y="0"/>
                </a:moveTo>
                <a:lnTo>
                  <a:pt x="3633582" y="0"/>
                </a:lnTo>
                <a:lnTo>
                  <a:pt x="3633582" y="2725187"/>
                </a:lnTo>
                <a:lnTo>
                  <a:pt x="0" y="2725187"/>
                </a:lnTo>
                <a:lnTo>
                  <a:pt x="0" y="0"/>
                </a:lnTo>
                <a:close/>
              </a:path>
            </a:pathLst>
          </a:custGeom>
          <a:blipFill>
            <a:blip r:embed="rId3"/>
            <a:stretch>
              <a:fillRect/>
            </a:stretch>
          </a:blipFill>
        </p:spPr>
        <p:txBody>
          <a:bodyPr/>
          <a:lstStyle/>
          <a:p>
            <a:endParaRPr lang="en-US"/>
          </a:p>
        </p:txBody>
      </p:sp>
      <p:sp>
        <p:nvSpPr>
          <p:cNvPr id="4" name="Freeform 4"/>
          <p:cNvSpPr/>
          <p:nvPr/>
        </p:nvSpPr>
        <p:spPr>
          <a:xfrm rot="177163">
            <a:off x="-8296751" y="-10712168"/>
            <a:ext cx="14252339" cy="14624602"/>
          </a:xfrm>
          <a:custGeom>
            <a:avLst/>
            <a:gdLst/>
            <a:ahLst/>
            <a:cxnLst/>
            <a:rect l="l" t="t" r="r" b="b"/>
            <a:pathLst>
              <a:path w="14252339" h="14624602">
                <a:moveTo>
                  <a:pt x="0" y="0"/>
                </a:moveTo>
                <a:lnTo>
                  <a:pt x="14252340" y="0"/>
                </a:lnTo>
                <a:lnTo>
                  <a:pt x="14252340" y="14624602"/>
                </a:lnTo>
                <a:lnTo>
                  <a:pt x="0" y="1462460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Freeform 5"/>
          <p:cNvSpPr/>
          <p:nvPr/>
        </p:nvSpPr>
        <p:spPr>
          <a:xfrm rot="2600109">
            <a:off x="14524112" y="7402676"/>
            <a:ext cx="9528808" cy="9777695"/>
          </a:xfrm>
          <a:custGeom>
            <a:avLst/>
            <a:gdLst/>
            <a:ahLst/>
            <a:cxnLst/>
            <a:rect l="l" t="t" r="r" b="b"/>
            <a:pathLst>
              <a:path w="9528808" h="9777695">
                <a:moveTo>
                  <a:pt x="0" y="0"/>
                </a:moveTo>
                <a:lnTo>
                  <a:pt x="9528808" y="0"/>
                </a:lnTo>
                <a:lnTo>
                  <a:pt x="9528808" y="9777695"/>
                </a:lnTo>
                <a:lnTo>
                  <a:pt x="0" y="9777695"/>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US"/>
          </a:p>
        </p:txBody>
      </p:sp>
      <p:grpSp>
        <p:nvGrpSpPr>
          <p:cNvPr id="6" name="Group 6"/>
          <p:cNvGrpSpPr/>
          <p:nvPr/>
        </p:nvGrpSpPr>
        <p:grpSpPr>
          <a:xfrm>
            <a:off x="5267936" y="-329280"/>
            <a:ext cx="7121866" cy="1552174"/>
            <a:chOff x="0" y="-76200"/>
            <a:chExt cx="1845931" cy="402312"/>
          </a:xfrm>
        </p:grpSpPr>
        <p:sp>
          <p:nvSpPr>
            <p:cNvPr id="7" name="Freeform 7"/>
            <p:cNvSpPr/>
            <p:nvPr/>
          </p:nvSpPr>
          <p:spPr>
            <a:xfrm>
              <a:off x="0" y="0"/>
              <a:ext cx="1845931" cy="226385"/>
            </a:xfrm>
            <a:custGeom>
              <a:avLst/>
              <a:gdLst/>
              <a:ahLst/>
              <a:cxnLst/>
              <a:rect l="l" t="t" r="r" b="b"/>
              <a:pathLst>
                <a:path w="1845931" h="226385">
                  <a:moveTo>
                    <a:pt x="1845931" y="0"/>
                  </a:moveTo>
                  <a:lnTo>
                    <a:pt x="0" y="0"/>
                  </a:lnTo>
                  <a:lnTo>
                    <a:pt x="101600" y="113192"/>
                  </a:lnTo>
                  <a:lnTo>
                    <a:pt x="0" y="226385"/>
                  </a:lnTo>
                  <a:lnTo>
                    <a:pt x="1845931" y="226385"/>
                  </a:lnTo>
                  <a:lnTo>
                    <a:pt x="1744331" y="113192"/>
                  </a:lnTo>
                  <a:lnTo>
                    <a:pt x="1845931" y="0"/>
                  </a:lnTo>
                  <a:close/>
                </a:path>
              </a:pathLst>
            </a:custGeom>
            <a:solidFill>
              <a:srgbClr val="F2951E"/>
            </a:solidFill>
          </p:spPr>
          <p:txBody>
            <a:bodyPr/>
            <a:lstStyle/>
            <a:p>
              <a:endParaRPr lang="en-US"/>
            </a:p>
          </p:txBody>
        </p:sp>
        <p:sp>
          <p:nvSpPr>
            <p:cNvPr id="8" name="TextBox 8"/>
            <p:cNvSpPr txBox="1"/>
            <p:nvPr/>
          </p:nvSpPr>
          <p:spPr>
            <a:xfrm>
              <a:off x="88900" y="-76200"/>
              <a:ext cx="1646979" cy="402312"/>
            </a:xfrm>
            <a:prstGeom prst="rect">
              <a:avLst/>
            </a:prstGeom>
          </p:spPr>
          <p:txBody>
            <a:bodyPr lIns="50800" tIns="50800" rIns="50800" bIns="50800" rtlCol="0" anchor="ctr"/>
            <a:lstStyle/>
            <a:p>
              <a:pPr algn="ctr">
                <a:lnSpc>
                  <a:spcPts val="5879"/>
                </a:lnSpc>
              </a:pPr>
              <a:r>
                <a:rPr lang="en-US" sz="4199" dirty="0">
                  <a:solidFill>
                    <a:srgbClr val="000000"/>
                  </a:solidFill>
                  <a:latin typeface="DM Sans Bold Italics"/>
                </a:rPr>
                <a:t>EDA</a:t>
              </a:r>
            </a:p>
          </p:txBody>
        </p:sp>
      </p:grpSp>
      <p:sp>
        <p:nvSpPr>
          <p:cNvPr id="9" name="AutoShape 9"/>
          <p:cNvSpPr/>
          <p:nvPr/>
        </p:nvSpPr>
        <p:spPr>
          <a:xfrm flipV="1">
            <a:off x="1789255" y="1542283"/>
            <a:ext cx="9000577" cy="23812"/>
          </a:xfrm>
          <a:prstGeom prst="line">
            <a:avLst/>
          </a:prstGeom>
          <a:ln w="9525" cap="flat">
            <a:solidFill>
              <a:srgbClr val="000000"/>
            </a:solidFill>
            <a:prstDash val="solid"/>
            <a:headEnd type="none" w="sm" len="sm"/>
            <a:tailEnd type="none" w="sm" len="sm"/>
          </a:ln>
        </p:spPr>
        <p:txBody>
          <a:bodyPr/>
          <a:lstStyle/>
          <a:p>
            <a:endParaRPr lang="en-US"/>
          </a:p>
        </p:txBody>
      </p:sp>
      <p:sp>
        <p:nvSpPr>
          <p:cNvPr id="10" name="Freeform 10"/>
          <p:cNvSpPr/>
          <p:nvPr/>
        </p:nvSpPr>
        <p:spPr>
          <a:xfrm>
            <a:off x="1789243" y="1761358"/>
            <a:ext cx="11768699" cy="6383417"/>
          </a:xfrm>
          <a:custGeom>
            <a:avLst/>
            <a:gdLst/>
            <a:ahLst/>
            <a:cxnLst/>
            <a:rect l="l" t="t" r="r" b="b"/>
            <a:pathLst>
              <a:path w="11768699" h="6383417">
                <a:moveTo>
                  <a:pt x="0" y="0"/>
                </a:moveTo>
                <a:lnTo>
                  <a:pt x="11768699" y="0"/>
                </a:lnTo>
                <a:lnTo>
                  <a:pt x="11768699" y="6383416"/>
                </a:lnTo>
                <a:lnTo>
                  <a:pt x="0" y="6383416"/>
                </a:lnTo>
                <a:lnTo>
                  <a:pt x="0" y="0"/>
                </a:lnTo>
                <a:close/>
              </a:path>
            </a:pathLst>
          </a:custGeom>
          <a:blipFill>
            <a:blip r:embed="rId6"/>
            <a:stretch>
              <a:fillRect/>
            </a:stretch>
          </a:blipFill>
        </p:spPr>
        <p:txBody>
          <a:bodyPr/>
          <a:lstStyle/>
          <a:p>
            <a:endParaRPr lang="en-US"/>
          </a:p>
        </p:txBody>
      </p:sp>
      <p:sp>
        <p:nvSpPr>
          <p:cNvPr id="11" name="TextBox 11"/>
          <p:cNvSpPr txBox="1"/>
          <p:nvPr/>
        </p:nvSpPr>
        <p:spPr>
          <a:xfrm>
            <a:off x="1789243" y="864361"/>
            <a:ext cx="9316806" cy="580258"/>
          </a:xfrm>
          <a:prstGeom prst="rect">
            <a:avLst/>
          </a:prstGeom>
        </p:spPr>
        <p:txBody>
          <a:bodyPr lIns="0" tIns="0" rIns="0" bIns="0" rtlCol="0" anchor="t">
            <a:spAutoFit/>
          </a:bodyPr>
          <a:lstStyle/>
          <a:p>
            <a:pPr marL="0" lvl="0" indent="0" algn="ctr">
              <a:lnSpc>
                <a:spcPts val="4759"/>
              </a:lnSpc>
              <a:spcBef>
                <a:spcPct val="0"/>
              </a:spcBef>
            </a:pPr>
            <a:r>
              <a:rPr lang="en-US" sz="3399">
                <a:solidFill>
                  <a:srgbClr val="000000"/>
                </a:solidFill>
                <a:latin typeface="Canva Sans Bold"/>
              </a:rPr>
              <a:t>Character count wise sentiment for VG data </a:t>
            </a:r>
          </a:p>
        </p:txBody>
      </p:sp>
      <p:sp>
        <p:nvSpPr>
          <p:cNvPr id="12" name="TextBox 12"/>
          <p:cNvSpPr txBox="1"/>
          <p:nvPr/>
        </p:nvSpPr>
        <p:spPr>
          <a:xfrm>
            <a:off x="1165876" y="8087624"/>
            <a:ext cx="15956249" cy="976481"/>
          </a:xfrm>
          <a:prstGeom prst="rect">
            <a:avLst/>
          </a:prstGeom>
        </p:spPr>
        <p:txBody>
          <a:bodyPr lIns="0" tIns="0" rIns="0" bIns="0" rtlCol="0" anchor="t">
            <a:spAutoFit/>
          </a:bodyPr>
          <a:lstStyle/>
          <a:p>
            <a:pPr marL="0" lvl="0" indent="0">
              <a:lnSpc>
                <a:spcPts val="3920"/>
              </a:lnSpc>
              <a:spcBef>
                <a:spcPct val="0"/>
              </a:spcBef>
            </a:pPr>
            <a:r>
              <a:rPr lang="en-US" sz="2800">
                <a:solidFill>
                  <a:srgbClr val="000000"/>
                </a:solidFill>
                <a:latin typeface="Canva Sans Bold"/>
              </a:rPr>
              <a:t>Reviewers tend to write longer responses with positive sentiment, while they provide much shorter feedback for neutral sentiments.</a:t>
            </a:r>
          </a:p>
        </p:txBody>
      </p:sp>
    </p:spTree>
  </p:cSld>
  <p:clrMapOvr>
    <a:masterClrMapping/>
  </p:clrMapOvr>
  <p:transition spd="med">
    <p:push/>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666" b="-16666"/>
            </a:stretch>
          </a:blipFill>
          <a:effectLst>
            <a:glow rad="12700">
              <a:schemeClr val="accent1">
                <a:alpha val="40000"/>
              </a:schemeClr>
            </a:glow>
          </a:effectLst>
        </p:spPr>
        <p:txBody>
          <a:bodyPr/>
          <a:lstStyle/>
          <a:p>
            <a:endParaRPr lang="en-US"/>
          </a:p>
        </p:txBody>
      </p:sp>
      <p:sp>
        <p:nvSpPr>
          <p:cNvPr id="3" name="Freeform 3"/>
          <p:cNvSpPr/>
          <p:nvPr/>
        </p:nvSpPr>
        <p:spPr>
          <a:xfrm>
            <a:off x="15168158" y="-792049"/>
            <a:ext cx="3633582" cy="2725187"/>
          </a:xfrm>
          <a:custGeom>
            <a:avLst/>
            <a:gdLst/>
            <a:ahLst/>
            <a:cxnLst/>
            <a:rect l="l" t="t" r="r" b="b"/>
            <a:pathLst>
              <a:path w="3633582" h="2725187">
                <a:moveTo>
                  <a:pt x="0" y="0"/>
                </a:moveTo>
                <a:lnTo>
                  <a:pt x="3633582" y="0"/>
                </a:lnTo>
                <a:lnTo>
                  <a:pt x="3633582" y="2725187"/>
                </a:lnTo>
                <a:lnTo>
                  <a:pt x="0" y="2725187"/>
                </a:lnTo>
                <a:lnTo>
                  <a:pt x="0" y="0"/>
                </a:lnTo>
                <a:close/>
              </a:path>
            </a:pathLst>
          </a:custGeom>
          <a:blipFill>
            <a:blip r:embed="rId3"/>
            <a:stretch>
              <a:fillRect/>
            </a:stretch>
          </a:blipFill>
        </p:spPr>
        <p:txBody>
          <a:bodyPr/>
          <a:lstStyle/>
          <a:p>
            <a:endParaRPr lang="en-US"/>
          </a:p>
        </p:txBody>
      </p:sp>
      <p:sp>
        <p:nvSpPr>
          <p:cNvPr id="4" name="Freeform 4"/>
          <p:cNvSpPr/>
          <p:nvPr/>
        </p:nvSpPr>
        <p:spPr>
          <a:xfrm rot="177163">
            <a:off x="-8296751" y="-10712168"/>
            <a:ext cx="14252339" cy="14624602"/>
          </a:xfrm>
          <a:custGeom>
            <a:avLst/>
            <a:gdLst/>
            <a:ahLst/>
            <a:cxnLst/>
            <a:rect l="l" t="t" r="r" b="b"/>
            <a:pathLst>
              <a:path w="14252339" h="14624602">
                <a:moveTo>
                  <a:pt x="0" y="0"/>
                </a:moveTo>
                <a:lnTo>
                  <a:pt x="14252340" y="0"/>
                </a:lnTo>
                <a:lnTo>
                  <a:pt x="14252340" y="14624602"/>
                </a:lnTo>
                <a:lnTo>
                  <a:pt x="0" y="1462460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Freeform 5"/>
          <p:cNvSpPr/>
          <p:nvPr/>
        </p:nvSpPr>
        <p:spPr>
          <a:xfrm rot="2600109">
            <a:off x="14524112" y="7402676"/>
            <a:ext cx="9528808" cy="9777695"/>
          </a:xfrm>
          <a:custGeom>
            <a:avLst/>
            <a:gdLst/>
            <a:ahLst/>
            <a:cxnLst/>
            <a:rect l="l" t="t" r="r" b="b"/>
            <a:pathLst>
              <a:path w="9528808" h="9777695">
                <a:moveTo>
                  <a:pt x="0" y="0"/>
                </a:moveTo>
                <a:lnTo>
                  <a:pt x="9528808" y="0"/>
                </a:lnTo>
                <a:lnTo>
                  <a:pt x="9528808" y="9777695"/>
                </a:lnTo>
                <a:lnTo>
                  <a:pt x="0" y="9777695"/>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US"/>
          </a:p>
        </p:txBody>
      </p:sp>
      <p:grpSp>
        <p:nvGrpSpPr>
          <p:cNvPr id="6" name="Group 6"/>
          <p:cNvGrpSpPr/>
          <p:nvPr/>
        </p:nvGrpSpPr>
        <p:grpSpPr>
          <a:xfrm>
            <a:off x="4876801" y="-329279"/>
            <a:ext cx="7591273" cy="1373244"/>
            <a:chOff x="-101379" y="-76200"/>
            <a:chExt cx="2036210" cy="418293"/>
          </a:xfrm>
        </p:grpSpPr>
        <p:sp>
          <p:nvSpPr>
            <p:cNvPr id="7" name="Freeform 7"/>
            <p:cNvSpPr/>
            <p:nvPr/>
          </p:nvSpPr>
          <p:spPr>
            <a:xfrm>
              <a:off x="0" y="0"/>
              <a:ext cx="1845931" cy="226385"/>
            </a:xfrm>
            <a:custGeom>
              <a:avLst/>
              <a:gdLst/>
              <a:ahLst/>
              <a:cxnLst/>
              <a:rect l="l" t="t" r="r" b="b"/>
              <a:pathLst>
                <a:path w="1845931" h="226385">
                  <a:moveTo>
                    <a:pt x="1845931" y="0"/>
                  </a:moveTo>
                  <a:lnTo>
                    <a:pt x="0" y="0"/>
                  </a:lnTo>
                  <a:lnTo>
                    <a:pt x="101600" y="113192"/>
                  </a:lnTo>
                  <a:lnTo>
                    <a:pt x="0" y="226385"/>
                  </a:lnTo>
                  <a:lnTo>
                    <a:pt x="1845931" y="226385"/>
                  </a:lnTo>
                  <a:lnTo>
                    <a:pt x="1744331" y="113192"/>
                  </a:lnTo>
                  <a:lnTo>
                    <a:pt x="1845931" y="0"/>
                  </a:lnTo>
                  <a:close/>
                </a:path>
              </a:pathLst>
            </a:custGeom>
            <a:solidFill>
              <a:srgbClr val="F2951E"/>
            </a:solidFill>
          </p:spPr>
          <p:txBody>
            <a:bodyPr/>
            <a:lstStyle/>
            <a:p>
              <a:endParaRPr lang="en-US"/>
            </a:p>
          </p:txBody>
        </p:sp>
        <p:sp>
          <p:nvSpPr>
            <p:cNvPr id="8" name="TextBox 8"/>
            <p:cNvSpPr txBox="1"/>
            <p:nvPr/>
          </p:nvSpPr>
          <p:spPr>
            <a:xfrm>
              <a:off x="-101379" y="-76200"/>
              <a:ext cx="2036210" cy="418293"/>
            </a:xfrm>
            <a:prstGeom prst="rect">
              <a:avLst/>
            </a:prstGeom>
          </p:spPr>
          <p:txBody>
            <a:bodyPr lIns="50800" tIns="50800" rIns="50800" bIns="50800" rtlCol="0" anchor="ctr"/>
            <a:lstStyle/>
            <a:p>
              <a:pPr algn="ctr">
                <a:lnSpc>
                  <a:spcPts val="5879"/>
                </a:lnSpc>
              </a:pPr>
              <a:r>
                <a:rPr lang="en-US" sz="4199" dirty="0">
                  <a:solidFill>
                    <a:srgbClr val="000000"/>
                  </a:solidFill>
                  <a:latin typeface="DM Sans Bold Italics"/>
                </a:rPr>
                <a:t>EDA</a:t>
              </a:r>
            </a:p>
          </p:txBody>
        </p:sp>
      </p:grpSp>
      <p:sp>
        <p:nvSpPr>
          <p:cNvPr id="9" name="AutoShape 9"/>
          <p:cNvSpPr/>
          <p:nvPr/>
        </p:nvSpPr>
        <p:spPr>
          <a:xfrm flipV="1">
            <a:off x="1361814" y="1921231"/>
            <a:ext cx="4533544" cy="23812"/>
          </a:xfrm>
          <a:prstGeom prst="line">
            <a:avLst/>
          </a:prstGeom>
          <a:ln w="9525" cap="flat">
            <a:solidFill>
              <a:srgbClr val="000000"/>
            </a:solidFill>
            <a:prstDash val="solid"/>
            <a:headEnd type="none" w="sm" len="sm"/>
            <a:tailEnd type="none" w="sm" len="sm"/>
          </a:ln>
        </p:spPr>
        <p:txBody>
          <a:bodyPr/>
          <a:lstStyle/>
          <a:p>
            <a:endParaRPr lang="en-US"/>
          </a:p>
        </p:txBody>
      </p:sp>
      <p:sp>
        <p:nvSpPr>
          <p:cNvPr id="10" name="Freeform 10"/>
          <p:cNvSpPr/>
          <p:nvPr/>
        </p:nvSpPr>
        <p:spPr>
          <a:xfrm>
            <a:off x="1324888" y="2099573"/>
            <a:ext cx="6811205" cy="5461409"/>
          </a:xfrm>
          <a:custGeom>
            <a:avLst/>
            <a:gdLst/>
            <a:ahLst/>
            <a:cxnLst/>
            <a:rect l="l" t="t" r="r" b="b"/>
            <a:pathLst>
              <a:path w="6811205" h="5917562">
                <a:moveTo>
                  <a:pt x="0" y="0"/>
                </a:moveTo>
                <a:lnTo>
                  <a:pt x="6811205" y="0"/>
                </a:lnTo>
                <a:lnTo>
                  <a:pt x="6811205" y="5917562"/>
                </a:lnTo>
                <a:lnTo>
                  <a:pt x="0" y="5917562"/>
                </a:lnTo>
                <a:lnTo>
                  <a:pt x="0" y="0"/>
                </a:lnTo>
                <a:close/>
              </a:path>
            </a:pathLst>
          </a:custGeom>
          <a:blipFill>
            <a:blip r:embed="rId6"/>
            <a:stretch>
              <a:fillRect r="-1863"/>
            </a:stretch>
          </a:blipFill>
          <a:ln>
            <a:noFill/>
          </a:ln>
          <a:effectLst>
            <a:glow rad="190500">
              <a:schemeClr val="tx1">
                <a:alpha val="35000"/>
              </a:schemeClr>
            </a:glow>
            <a:innerShdw blurRad="63500" dist="50800" dir="18900000">
              <a:prstClr val="black">
                <a:alpha val="50000"/>
              </a:prstClr>
            </a:innerShdw>
          </a:effectLst>
          <a:scene3d>
            <a:camera prst="orthographicFront">
              <a:rot lat="0" lon="0" rev="0"/>
            </a:camera>
            <a:lightRig rig="balanced" dir="t">
              <a:rot lat="0" lon="0" rev="8700000"/>
            </a:lightRig>
          </a:scene3d>
          <a:sp3d>
            <a:bevelT w="190500" h="38100"/>
          </a:sp3d>
        </p:spPr>
        <p:txBody>
          <a:bodyPr/>
          <a:lstStyle/>
          <a:p>
            <a:endParaRPr lang="en-US"/>
          </a:p>
        </p:txBody>
      </p:sp>
      <p:sp>
        <p:nvSpPr>
          <p:cNvPr id="11" name="Freeform 11"/>
          <p:cNvSpPr/>
          <p:nvPr/>
        </p:nvSpPr>
        <p:spPr>
          <a:xfrm>
            <a:off x="8878057" y="1826320"/>
            <a:ext cx="8038747" cy="5899302"/>
          </a:xfrm>
          <a:custGeom>
            <a:avLst/>
            <a:gdLst/>
            <a:ahLst/>
            <a:cxnLst/>
            <a:rect l="l" t="t" r="r" b="b"/>
            <a:pathLst>
              <a:path w="8038747" h="5899302">
                <a:moveTo>
                  <a:pt x="0" y="0"/>
                </a:moveTo>
                <a:lnTo>
                  <a:pt x="8038746" y="0"/>
                </a:lnTo>
                <a:lnTo>
                  <a:pt x="8038746" y="5899302"/>
                </a:lnTo>
                <a:lnTo>
                  <a:pt x="0" y="5899302"/>
                </a:lnTo>
                <a:lnTo>
                  <a:pt x="0" y="0"/>
                </a:lnTo>
                <a:close/>
              </a:path>
            </a:pathLst>
          </a:custGeom>
          <a:blipFill>
            <a:blip r:embed="rId7"/>
            <a:stretch>
              <a:fillRect r="-2449"/>
            </a:stretch>
          </a:blipFill>
        </p:spPr>
        <p:txBody>
          <a:bodyPr/>
          <a:lstStyle/>
          <a:p>
            <a:endParaRPr lang="en-US"/>
          </a:p>
        </p:txBody>
      </p:sp>
      <p:sp>
        <p:nvSpPr>
          <p:cNvPr id="12" name="TextBox 12"/>
          <p:cNvSpPr txBox="1"/>
          <p:nvPr/>
        </p:nvSpPr>
        <p:spPr>
          <a:xfrm>
            <a:off x="1361789" y="1284552"/>
            <a:ext cx="5248192" cy="396091"/>
          </a:xfrm>
          <a:prstGeom prst="rect">
            <a:avLst/>
          </a:prstGeom>
        </p:spPr>
        <p:txBody>
          <a:bodyPr lIns="0" tIns="0" rIns="0" bIns="0" rtlCol="0" anchor="t">
            <a:spAutoFit/>
          </a:bodyPr>
          <a:lstStyle/>
          <a:p>
            <a:pPr marL="518165" lvl="1" indent="-259082">
              <a:lnSpc>
                <a:spcPts val="3360"/>
              </a:lnSpc>
              <a:buFont typeface="Arial"/>
              <a:buChar char="•"/>
            </a:pPr>
            <a:r>
              <a:rPr lang="en-US" sz="2400">
                <a:solidFill>
                  <a:srgbClr val="000000"/>
                </a:solidFill>
                <a:latin typeface="Canva Sans"/>
              </a:rPr>
              <a:t>Top 5 product for Toys&amp;Games </a:t>
            </a:r>
          </a:p>
        </p:txBody>
      </p:sp>
      <p:sp>
        <p:nvSpPr>
          <p:cNvPr id="13" name="TextBox 13"/>
          <p:cNvSpPr txBox="1"/>
          <p:nvPr/>
        </p:nvSpPr>
        <p:spPr>
          <a:xfrm>
            <a:off x="10140970" y="1284552"/>
            <a:ext cx="5248192" cy="396091"/>
          </a:xfrm>
          <a:prstGeom prst="rect">
            <a:avLst/>
          </a:prstGeom>
        </p:spPr>
        <p:txBody>
          <a:bodyPr lIns="0" tIns="0" rIns="0" bIns="0" rtlCol="0" anchor="t">
            <a:spAutoFit/>
          </a:bodyPr>
          <a:lstStyle/>
          <a:p>
            <a:pPr marL="518165" lvl="1" indent="-259082">
              <a:lnSpc>
                <a:spcPts val="3360"/>
              </a:lnSpc>
              <a:buFont typeface="Arial"/>
              <a:buChar char="•"/>
            </a:pPr>
            <a:r>
              <a:rPr lang="en-US" sz="2400">
                <a:solidFill>
                  <a:srgbClr val="000000"/>
                </a:solidFill>
                <a:latin typeface="Canva Sans"/>
              </a:rPr>
              <a:t>Top 5 product for Video Games </a:t>
            </a:r>
          </a:p>
        </p:txBody>
      </p:sp>
      <p:sp>
        <p:nvSpPr>
          <p:cNvPr id="14" name="AutoShape 14"/>
          <p:cNvSpPr/>
          <p:nvPr/>
        </p:nvSpPr>
        <p:spPr>
          <a:xfrm flipV="1">
            <a:off x="10634589" y="1954569"/>
            <a:ext cx="4533544" cy="23812"/>
          </a:xfrm>
          <a:prstGeom prst="line">
            <a:avLst/>
          </a:prstGeom>
          <a:ln w="9525" cap="flat">
            <a:solidFill>
              <a:srgbClr val="000000"/>
            </a:solidFill>
            <a:prstDash val="solid"/>
            <a:headEnd type="none" w="sm" len="sm"/>
            <a:tailEnd type="none" w="sm" len="sm"/>
          </a:ln>
        </p:spPr>
        <p:txBody>
          <a:bodyPr/>
          <a:lstStyle/>
          <a:p>
            <a:endParaRPr lang="en-US"/>
          </a:p>
        </p:txBody>
      </p:sp>
      <p:sp>
        <p:nvSpPr>
          <p:cNvPr id="15" name="TextBox 15"/>
          <p:cNvSpPr txBox="1"/>
          <p:nvPr/>
        </p:nvSpPr>
        <p:spPr>
          <a:xfrm>
            <a:off x="1361789" y="7725622"/>
            <a:ext cx="14027373" cy="2047482"/>
          </a:xfrm>
          <a:prstGeom prst="rect">
            <a:avLst/>
          </a:prstGeom>
        </p:spPr>
        <p:txBody>
          <a:bodyPr lIns="0" tIns="0" rIns="0" bIns="0" rtlCol="0" anchor="t">
            <a:spAutoFit/>
          </a:bodyPr>
          <a:lstStyle/>
          <a:p>
            <a:pPr marL="0" lvl="0" indent="0">
              <a:lnSpc>
                <a:spcPts val="4133"/>
              </a:lnSpc>
              <a:spcBef>
                <a:spcPct val="0"/>
              </a:spcBef>
            </a:pPr>
            <a:r>
              <a:rPr lang="en-US" sz="2952">
                <a:solidFill>
                  <a:srgbClr val="000000"/>
                </a:solidFill>
                <a:latin typeface="Canva Sans"/>
              </a:rPr>
              <a:t>The</a:t>
            </a:r>
            <a:r>
              <a:rPr lang="en-US" sz="2952">
                <a:solidFill>
                  <a:srgbClr val="000000"/>
                </a:solidFill>
                <a:latin typeface="Canva Sans Bold Italics"/>
              </a:rPr>
              <a:t> "Firefighting Candle" sets stand out as the highest</a:t>
            </a:r>
            <a:r>
              <a:rPr lang="en-US" sz="2952">
                <a:solidFill>
                  <a:srgbClr val="000000"/>
                </a:solidFill>
                <a:latin typeface="Canva Sans Italics"/>
              </a:rPr>
              <a:t> average positively rated product within the Toys &amp; Games category</a:t>
            </a:r>
            <a:r>
              <a:rPr lang="en-US" sz="2952">
                <a:solidFill>
                  <a:srgbClr val="000000"/>
                </a:solidFill>
                <a:latin typeface="Canva Sans"/>
              </a:rPr>
              <a:t>. Meanwhile, the product with the ID</a:t>
            </a:r>
            <a:r>
              <a:rPr lang="en-US" sz="2952">
                <a:solidFill>
                  <a:srgbClr val="000000"/>
                </a:solidFill>
                <a:latin typeface="Canva Sans Bold Italics"/>
              </a:rPr>
              <a:t> "B002L2V8GA" claims the top spot</a:t>
            </a:r>
            <a:r>
              <a:rPr lang="en-US" sz="2952">
                <a:solidFill>
                  <a:srgbClr val="000000"/>
                </a:solidFill>
                <a:latin typeface="Canva Sans"/>
              </a:rPr>
              <a:t> as the most positively rated item in the Video Games dataset.</a:t>
            </a:r>
          </a:p>
        </p:txBody>
      </p:sp>
    </p:spTree>
  </p:cSld>
  <p:clrMapOvr>
    <a:masterClrMapping/>
  </p:clrMapOvr>
  <p:transition spd="med">
    <p:push/>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85</TotalTime>
  <Words>1198</Words>
  <Application>Microsoft Office PowerPoint</Application>
  <PresentationFormat>Custom</PresentationFormat>
  <Paragraphs>90</Paragraphs>
  <Slides>22</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22</vt:i4>
      </vt:variant>
    </vt:vector>
  </HeadingPairs>
  <TitlesOfParts>
    <vt:vector size="33" baseType="lpstr">
      <vt:lpstr>DM Sans Bold Italics</vt:lpstr>
      <vt:lpstr>Canva Sans</vt:lpstr>
      <vt:lpstr>Calibri (MS) Bold Italics</vt:lpstr>
      <vt:lpstr>Canva Sans Bold</vt:lpstr>
      <vt:lpstr>Oswald Bold</vt:lpstr>
      <vt:lpstr>Canva Sans Bold Italics</vt:lpstr>
      <vt:lpstr>Arial</vt:lpstr>
      <vt:lpstr>Canva Sans Italics</vt:lpstr>
      <vt:lpstr>Calibri</vt:lpstr>
      <vt:lpstr>Norwester</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Capstone_Project</dc:title>
  <cp:lastModifiedBy>Rishabh Sharma</cp:lastModifiedBy>
  <cp:revision>3</cp:revision>
  <dcterms:created xsi:type="dcterms:W3CDTF">2006-08-16T00:00:00Z</dcterms:created>
  <dcterms:modified xsi:type="dcterms:W3CDTF">2023-10-04T11:37:12Z</dcterms:modified>
  <dc:identifier>DAFvwP_q6b8</dc:identifier>
</cp:coreProperties>
</file>